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Archivo Black" panose="020B0600000101010101" charset="0"/>
      <p:regular r:id="rId31"/>
    </p:embeddedFont>
    <p:embeddedFont>
      <p:font typeface="Georgia" panose="02040502050405020303" pitchFamily="18" charset="0"/>
      <p:regular r:id="rId32"/>
      <p:bold r:id="rId33"/>
      <p:italic r:id="rId34"/>
      <p:boldItalic r:id="rId35"/>
    </p:embeddedFont>
    <p:embeddedFont>
      <p:font typeface="Raleway"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28" autoAdjust="0"/>
  </p:normalViewPr>
  <p:slideViewPr>
    <p:cSldViewPr snapToGrid="0">
      <p:cViewPr varScale="1">
        <p:scale>
          <a:sx n="104" d="100"/>
          <a:sy n="104" d="100"/>
        </p:scale>
        <p:origin x="120"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e53b6dce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e53b6dce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ae53b6dce9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ae53b6dce9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ae53b6dce9_3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ae53b6dce9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ae53b6dce9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ae53b6dce9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ae53b6dce9_3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ae53b6dce9_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ae53b6dce9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ae53b6dce9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ae53b6dce9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ae53b6dce9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ae53b6dce9_3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ae53b6dce9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ae53b6dce9_3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ae53b6dce9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ae53b6dce9_3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ae53b6dce9_3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ae53b6dc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ae53b6dc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ae53b6dce9_3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ae53b6dce9_3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ae53b6dce9_3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ae53b6dce9_3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ae53b6dce9_3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ae53b6dce9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ae53b6dce9_3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ae53b6dce9_3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ae53b6dce9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ae53b6dce9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e53b6dce9_1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e53b6dce9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e53b6dce9_1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53b6dce9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e53b6dce9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e53b6dce9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ae53b6dce9_1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ae53b6dce9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ae53b6dce9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ae53b6dce9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ae53b6dce9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ae53b6dce9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ae53b6dce9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ae53b6dce9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200" dirty="0">
                <a:solidFill>
                  <a:srgbClr val="374151"/>
                </a:solidFill>
              </a:rPr>
              <a:t>DeepLab V3+는 세그멘테이션 분야에서 주목받는 모델 중 하나로, 그 탁월한 성능의 비밀은 독특한 인코더와 디코더 구조에 있습니다. 이 모델은 물체의 선명한 경계선을 효과적으로 포착할 수 있는 구조적 특성을 가지고 있습니다. 이를 위해 DeepLab V3+는 인코더와 디코더 구조를 결합하여 물체의 형태를 보다 정확하게 추출하는 데 중점을 둡니다.</a:t>
            </a:r>
            <a:endParaRPr sz="1200" dirty="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ko" sz="1200" dirty="0">
                <a:solidFill>
                  <a:srgbClr val="374151"/>
                </a:solidFill>
              </a:rPr>
              <a:t>또한, DeepLab V3+는 Atrous Convolution이라는 특별한 컨볼루션 구조를 사용합니다. 이는 일반적인 컨볼루션 레이어 사이에 공간을 두어 마치 구멍이 뚫린 듯한 구조를 형성합니다. 이러한 접근 방식은 같은 연산량으로 더 넓은 범위의 이미지 특징을 포착할 수 있게 하며, 따라서 더 크고 복잡한 패턴을 인식하는 데 유리합니다.</a:t>
            </a:r>
            <a:endParaRPr sz="1200" dirty="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ko" sz="1200" dirty="0">
                <a:solidFill>
                  <a:srgbClr val="374151"/>
                </a:solidFill>
              </a:rPr>
              <a:t>이러한 두 가지 구조적 특성의 조합은 DeepLab V3+가 일반적인 인코더-디코더 구조의 한계를 넘어서게 합니다. Atrous Convolution을 통해 인코더에서 추출된 특징맵의 해상도를 임의로 조절할 수 있게 되어, 세부적인 이미지 세그멘테이션에서 뛰어난 성능을 발휘할 수 있습니다.</a:t>
            </a:r>
            <a:endParaRPr sz="1200" dirty="0">
              <a:solidFill>
                <a:srgbClr val="374151"/>
              </a:solidFill>
            </a:endParaRPr>
          </a:p>
          <a:p>
            <a:pPr marL="0" lvl="0" indent="0" algn="l" rtl="0">
              <a:spcBef>
                <a:spcPts val="150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ae53b6dce9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ae53b6dce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200" dirty="0">
                <a:solidFill>
                  <a:srgbClr val="374151"/>
                </a:solidFill>
              </a:rPr>
              <a:t>DeepLab V3+ 모델에서 ASPP(Atrous Spatial Pyramid Pooling) 구조는 이미지 세그멘테이션의 핵심 요소 중 하나입니다. 이 구조의 주요 특징은 ‘rate’, 즉 atrous convolution의 확장비율(dilation rate)에 있습니다. 이 비율은 atrous convolution이 이미지의 얼마나 넓은 영역을 고려할 것인지 결정하는 중요한 파라미터입니다.</a:t>
            </a:r>
            <a:endParaRPr sz="1200" dirty="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ko" sz="1200" dirty="0">
                <a:solidFill>
                  <a:srgbClr val="374151"/>
                </a:solidFill>
              </a:rPr>
              <a:t>이 모델의 인코더 부분을 통과한 후 생성되는 특징맵은 원본 이미지의 해상도보다 16배 작아집니다. 이것은 Output Stride가 16으로 설정되어 있기 때문입니다. 따라서, 특징맵의 디테일을 효과적으로 회복하고, 이미지의 정밀한 세그멘테이션을 달성하기 위해 디코딩 과정에서 Low-Level Feature를 결합하여 사용합니다.</a:t>
            </a:r>
            <a:endParaRPr sz="1200" dirty="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ko" sz="1200" dirty="0">
                <a:solidFill>
                  <a:srgbClr val="374151"/>
                </a:solidFill>
              </a:rPr>
              <a:t>Output Stride를 16으로 설정한 것은 다양한 실험을 통해 얻은 결과입니다. 이러한 설정은 세그멘테이션 작업에서 처리 속도와 정확도 사이의 최적의 균형점을 제공합니다. 즉, 빠른 처리 속도를 유지하면서도 높은 정확도의 세그멘테이션 결과를 얻을 수 있습니다. 이는 DeepLab V3+가 효율적이면서도 정밀한 세그멘테이션을 수행할 수 있는 이유 중 하나입니다.</a:t>
            </a:r>
            <a:endParaRPr sz="1200" dirty="0">
              <a:solidFill>
                <a:srgbClr val="374151"/>
              </a:solidFill>
            </a:endParaRPr>
          </a:p>
          <a:p>
            <a:pPr marL="0" lvl="0" indent="0" algn="l" rtl="0">
              <a:spcBef>
                <a:spcPts val="150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ae53b6dce9_1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ae53b6dce9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dirty="0">
                <a:solidFill>
                  <a:srgbClr val="374151"/>
                </a:solidFill>
              </a:rPr>
              <a:t>이 프로젝트는 오픈소스 리소스를 최대한 활용하여 진행되었습니다. 오픈소스 소프트웨어의 활용은 개발 과정의 효율성을 높이고, 이미 검증된 기술을 바탕으로 안정적인 성능을 기대할 수 있게 합니다. 우리는 이러한 오픈소스 솔루션이 제공하는 퍼포먼스가 우리가 사용하는 데이터셋에도 동일하게 적용될 것으로 기대하였습니다.</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ae53b6dce9_1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ae53b6dce9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200" dirty="0">
                <a:solidFill>
                  <a:srgbClr val="374151"/>
                </a:solidFill>
              </a:rPr>
              <a:t>사용한 오픈소스는 모델의 전체적인 output stride를 줄이는 방법을 채택했습니다. 이러한 접근법은 다양한 데이터셋에서 모델을 사전 훈련(pretraining)할 때 모델의 성능을 향상시키는 데 중요한 역할을 했습니다. Output stride를 줄임으로써, 특징맵의 공간 해상도를 높이고, 더욱 세밀한 이미지 세그멘테이션을 달성할 수 있었습니다.</a:t>
            </a:r>
            <a:endParaRPr sz="1200" dirty="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ko" sz="1200" dirty="0">
                <a:solidFill>
                  <a:srgbClr val="374151"/>
                </a:solidFill>
              </a:rPr>
              <a:t>뿐만 아니라, 이 연구는 변형된 Xception 아키텍처를 기반으로 합니다. Xception 아키텍처는 이미 그 자체로 강력한 성능을 보이는 구조이지만, JFT 데이터셋에서의 사전 훈련을 통해 이 모델을 더욱 강화했습니다. JFT 데이터셋은 매우 광범위하고 다양한 이미지를 포함하고 있어, 모델이 더욱 다양한 특징을 학습할 수 있게 합니다.</a:t>
            </a:r>
            <a:endParaRPr sz="1200" dirty="0">
              <a:solidFill>
                <a:srgbClr val="374151"/>
              </a:solidFill>
            </a:endParaRPr>
          </a:p>
          <a:p>
            <a:pPr marL="0" lvl="0" indent="0" algn="l" rtl="0">
              <a:spcBef>
                <a:spcPts val="150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e53b6dce9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e53b6dce9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44850" y="-52350"/>
            <a:ext cx="6990000" cy="52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 name="Google Shape;55;p13"/>
          <p:cNvSpPr/>
          <p:nvPr/>
        </p:nvSpPr>
        <p:spPr>
          <a:xfrm>
            <a:off x="6945225" y="-44850"/>
            <a:ext cx="2265300" cy="52482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56;p13"/>
          <p:cNvSpPr txBox="1"/>
          <p:nvPr/>
        </p:nvSpPr>
        <p:spPr>
          <a:xfrm>
            <a:off x="732425" y="502050"/>
            <a:ext cx="5940300" cy="206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ko" sz="4900">
                <a:solidFill>
                  <a:srgbClr val="434343"/>
                </a:solidFill>
                <a:latin typeface="Archivo Black"/>
                <a:ea typeface="Archivo Black"/>
                <a:cs typeface="Archivo Black"/>
                <a:sym typeface="Archivo Black"/>
              </a:rPr>
              <a:t>Pascal-Voc-2012모델 실험</a:t>
            </a:r>
            <a:endParaRPr sz="4900">
              <a:solidFill>
                <a:srgbClr val="434343"/>
              </a:solidFill>
              <a:latin typeface="Archivo Black"/>
              <a:ea typeface="Archivo Black"/>
              <a:cs typeface="Archivo Black"/>
              <a:sym typeface="Archivo Black"/>
            </a:endParaRPr>
          </a:p>
        </p:txBody>
      </p:sp>
      <p:sp>
        <p:nvSpPr>
          <p:cNvPr id="57" name="Google Shape;57;p13"/>
          <p:cNvSpPr txBox="1"/>
          <p:nvPr/>
        </p:nvSpPr>
        <p:spPr>
          <a:xfrm>
            <a:off x="732413" y="3653358"/>
            <a:ext cx="4777500" cy="39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600">
                <a:solidFill>
                  <a:srgbClr val="434343"/>
                </a:solidFill>
                <a:latin typeface="Raleway"/>
                <a:ea typeface="Raleway"/>
                <a:cs typeface="Raleway"/>
                <a:sym typeface="Raleway"/>
              </a:rPr>
              <a:t>팀 이름 : 사조새</a:t>
            </a:r>
            <a:endParaRPr sz="1600">
              <a:solidFill>
                <a:srgbClr val="434343"/>
              </a:solidFill>
              <a:latin typeface="Raleway"/>
              <a:ea typeface="Raleway"/>
              <a:cs typeface="Raleway"/>
              <a:sym typeface="Raleway"/>
            </a:endParaRPr>
          </a:p>
        </p:txBody>
      </p:sp>
      <p:cxnSp>
        <p:nvCxnSpPr>
          <p:cNvPr id="58" name="Google Shape;58;p13"/>
          <p:cNvCxnSpPr/>
          <p:nvPr/>
        </p:nvCxnSpPr>
        <p:spPr>
          <a:xfrm rot="10800000" flipH="1">
            <a:off x="0" y="3453797"/>
            <a:ext cx="6952800" cy="7800"/>
          </a:xfrm>
          <a:prstGeom prst="straightConnector1">
            <a:avLst/>
          </a:prstGeom>
          <a:noFill/>
          <a:ln w="9525" cap="flat" cmpd="sng">
            <a:solidFill>
              <a:srgbClr val="434343"/>
            </a:solidFill>
            <a:prstDash val="solid"/>
            <a:round/>
            <a:headEnd type="none" w="med" len="med"/>
            <a:tailEnd type="none" w="med" len="med"/>
          </a:ln>
        </p:spPr>
      </p:cxnSp>
      <p:sp>
        <p:nvSpPr>
          <p:cNvPr id="59" name="Google Shape;59;p13"/>
          <p:cNvSpPr txBox="1"/>
          <p:nvPr/>
        </p:nvSpPr>
        <p:spPr>
          <a:xfrm>
            <a:off x="5626200" y="4456125"/>
            <a:ext cx="1158900" cy="39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600">
                <a:solidFill>
                  <a:srgbClr val="434343"/>
                </a:solidFill>
                <a:latin typeface="Raleway"/>
                <a:ea typeface="Raleway"/>
                <a:cs typeface="Raleway"/>
                <a:sym typeface="Raleway"/>
              </a:rPr>
              <a:t>2024.01.12</a:t>
            </a:r>
            <a:endParaRPr sz="1600">
              <a:solidFill>
                <a:srgbClr val="434343"/>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Clr>
                <a:srgbClr val="000000"/>
              </a:buClr>
              <a:buSzPts val="1100"/>
              <a:buFont typeface="Arial"/>
              <a:buNone/>
            </a:pPr>
            <a:endParaRPr sz="1300"/>
          </a:p>
        </p:txBody>
      </p:sp>
      <p:sp>
        <p:nvSpPr>
          <p:cNvPr id="137" name="Google Shape;137;p22"/>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 </a:t>
            </a:r>
            <a:endParaRPr sz="2500">
              <a:solidFill>
                <a:schemeClr val="dk2"/>
              </a:solidFill>
            </a:endParaRPr>
          </a:p>
        </p:txBody>
      </p:sp>
      <p:pic>
        <p:nvPicPr>
          <p:cNvPr id="138" name="Google Shape;138;p22"/>
          <p:cNvPicPr preferRelativeResize="0"/>
          <p:nvPr/>
        </p:nvPicPr>
        <p:blipFill>
          <a:blip r:embed="rId3">
            <a:alphaModFix/>
          </a:blip>
          <a:stretch>
            <a:fillRect/>
          </a:stretch>
        </p:blipFill>
        <p:spPr>
          <a:xfrm>
            <a:off x="0" y="4944575"/>
            <a:ext cx="8956275" cy="251275"/>
          </a:xfrm>
          <a:prstGeom prst="rect">
            <a:avLst/>
          </a:prstGeom>
          <a:noFill/>
          <a:ln>
            <a:noFill/>
          </a:ln>
        </p:spPr>
      </p:pic>
      <p:sp>
        <p:nvSpPr>
          <p:cNvPr id="139" name="Google Shape;139;p22"/>
          <p:cNvSpPr txBox="1"/>
          <p:nvPr/>
        </p:nvSpPr>
        <p:spPr>
          <a:xfrm>
            <a:off x="108250" y="1042513"/>
            <a:ext cx="16689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구조</a:t>
            </a:r>
            <a:endParaRPr sz="1900">
              <a:solidFill>
                <a:schemeClr val="dk2"/>
              </a:solidFill>
            </a:endParaRPr>
          </a:p>
        </p:txBody>
      </p:sp>
      <p:sp>
        <p:nvSpPr>
          <p:cNvPr id="140" name="Google Shape;140;p22"/>
          <p:cNvSpPr txBox="1"/>
          <p:nvPr/>
        </p:nvSpPr>
        <p:spPr>
          <a:xfrm>
            <a:off x="5156950" y="1625400"/>
            <a:ext cx="3627900" cy="28326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2000">
              <a:solidFill>
                <a:schemeClr val="dk1"/>
              </a:solidFill>
            </a:endParaRPr>
          </a:p>
          <a:p>
            <a:pPr marL="457200" lvl="0" indent="-298450" algn="l" rtl="0">
              <a:spcBef>
                <a:spcPts val="0"/>
              </a:spcBef>
              <a:spcAft>
                <a:spcPts val="0"/>
              </a:spcAft>
              <a:buClr>
                <a:schemeClr val="dk2"/>
              </a:buClr>
              <a:buSzPts val="1100"/>
              <a:buChar char="●"/>
            </a:pPr>
            <a:r>
              <a:rPr lang="ko" sz="1100">
                <a:solidFill>
                  <a:schemeClr val="dk2"/>
                </a:solidFill>
              </a:rPr>
              <a:t>VGG19 모델을 backbone으로 사용</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Feature Extraction </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Encoder + Decoder 구조</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Convolutionalization</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Upsampling , Skip architecture </a:t>
            </a:r>
            <a:endParaRPr sz="1100">
              <a:solidFill>
                <a:schemeClr val="dk2"/>
              </a:solidFill>
            </a:endParaRPr>
          </a:p>
        </p:txBody>
      </p:sp>
      <p:pic>
        <p:nvPicPr>
          <p:cNvPr id="141" name="Google Shape;141;p22"/>
          <p:cNvPicPr preferRelativeResize="0"/>
          <p:nvPr/>
        </p:nvPicPr>
        <p:blipFill>
          <a:blip r:embed="rId4">
            <a:alphaModFix/>
          </a:blip>
          <a:stretch>
            <a:fillRect/>
          </a:stretch>
        </p:blipFill>
        <p:spPr>
          <a:xfrm>
            <a:off x="400250" y="1925345"/>
            <a:ext cx="4432124" cy="24301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47" name="Google Shape;147;p23"/>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Clr>
                <a:schemeClr val="dk1"/>
              </a:buClr>
              <a:buSzPts val="1100"/>
              <a:buFont typeface="Arial"/>
              <a:buNone/>
            </a:pPr>
            <a:r>
              <a:rPr lang="ko" sz="2500">
                <a:solidFill>
                  <a:schemeClr val="dk2"/>
                </a:solidFill>
              </a:rPr>
              <a:t>Fully Convolutional Networks</a:t>
            </a:r>
            <a:endParaRPr sz="2500">
              <a:solidFill>
                <a:schemeClr val="dk2"/>
              </a:solidFill>
            </a:endParaRPr>
          </a:p>
        </p:txBody>
      </p:sp>
      <p:sp>
        <p:nvSpPr>
          <p:cNvPr id="148" name="Google Shape;148;p23"/>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32stride valid : 코드</a:t>
            </a:r>
            <a:endParaRPr sz="1900">
              <a:solidFill>
                <a:schemeClr val="dk2"/>
              </a:solidFill>
            </a:endParaRPr>
          </a:p>
        </p:txBody>
      </p:sp>
      <p:pic>
        <p:nvPicPr>
          <p:cNvPr id="149" name="Google Shape;149;p23"/>
          <p:cNvPicPr preferRelativeResize="0"/>
          <p:nvPr/>
        </p:nvPicPr>
        <p:blipFill>
          <a:blip r:embed="rId3">
            <a:alphaModFix/>
          </a:blip>
          <a:stretch>
            <a:fillRect/>
          </a:stretch>
        </p:blipFill>
        <p:spPr>
          <a:xfrm>
            <a:off x="457475" y="1760275"/>
            <a:ext cx="5147875" cy="2909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55" name="Google Shape;155;p24"/>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56" name="Google Shape;156;p24"/>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32stride valid : 결과</a:t>
            </a:r>
            <a:endParaRPr sz="1900">
              <a:solidFill>
                <a:schemeClr val="dk2"/>
              </a:solidFill>
            </a:endParaRPr>
          </a:p>
        </p:txBody>
      </p:sp>
      <p:pic>
        <p:nvPicPr>
          <p:cNvPr id="157" name="Google Shape;157;p24"/>
          <p:cNvPicPr preferRelativeResize="0"/>
          <p:nvPr/>
        </p:nvPicPr>
        <p:blipFill>
          <a:blip r:embed="rId3">
            <a:alphaModFix/>
          </a:blip>
          <a:stretch>
            <a:fillRect/>
          </a:stretch>
        </p:blipFill>
        <p:spPr>
          <a:xfrm>
            <a:off x="713649" y="1745350"/>
            <a:ext cx="3216651" cy="3053476"/>
          </a:xfrm>
          <a:prstGeom prst="rect">
            <a:avLst/>
          </a:prstGeom>
          <a:noFill/>
          <a:ln>
            <a:noFill/>
          </a:ln>
        </p:spPr>
      </p:pic>
      <p:pic>
        <p:nvPicPr>
          <p:cNvPr id="158" name="Google Shape;158;p24"/>
          <p:cNvPicPr preferRelativeResize="0"/>
          <p:nvPr/>
        </p:nvPicPr>
        <p:blipFill>
          <a:blip r:embed="rId4">
            <a:alphaModFix/>
          </a:blip>
          <a:stretch>
            <a:fillRect/>
          </a:stretch>
        </p:blipFill>
        <p:spPr>
          <a:xfrm>
            <a:off x="4337525" y="1905025"/>
            <a:ext cx="4403374" cy="2788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64" name="Google Shape;164;p25"/>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65" name="Google Shape;165;p25"/>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16stride valid : 코드</a:t>
            </a:r>
            <a:endParaRPr sz="1900">
              <a:solidFill>
                <a:schemeClr val="dk2"/>
              </a:solidFill>
            </a:endParaRPr>
          </a:p>
        </p:txBody>
      </p:sp>
      <p:pic>
        <p:nvPicPr>
          <p:cNvPr id="166" name="Google Shape;166;p25"/>
          <p:cNvPicPr preferRelativeResize="0"/>
          <p:nvPr/>
        </p:nvPicPr>
        <p:blipFill>
          <a:blip r:embed="rId3">
            <a:alphaModFix/>
          </a:blip>
          <a:stretch>
            <a:fillRect/>
          </a:stretch>
        </p:blipFill>
        <p:spPr>
          <a:xfrm>
            <a:off x="514225" y="1625400"/>
            <a:ext cx="5844900" cy="333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72" name="Google Shape;172;p26"/>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73" name="Google Shape;173;p26"/>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16stride valid : 결과</a:t>
            </a:r>
            <a:endParaRPr sz="1900">
              <a:solidFill>
                <a:schemeClr val="dk2"/>
              </a:solidFill>
            </a:endParaRPr>
          </a:p>
        </p:txBody>
      </p:sp>
      <p:pic>
        <p:nvPicPr>
          <p:cNvPr id="174" name="Google Shape;174;p26"/>
          <p:cNvPicPr preferRelativeResize="0"/>
          <p:nvPr/>
        </p:nvPicPr>
        <p:blipFill>
          <a:blip r:embed="rId3">
            <a:alphaModFix/>
          </a:blip>
          <a:stretch>
            <a:fillRect/>
          </a:stretch>
        </p:blipFill>
        <p:spPr>
          <a:xfrm>
            <a:off x="380025" y="1658300"/>
            <a:ext cx="3415850" cy="3349475"/>
          </a:xfrm>
          <a:prstGeom prst="rect">
            <a:avLst/>
          </a:prstGeom>
          <a:noFill/>
          <a:ln>
            <a:noFill/>
          </a:ln>
        </p:spPr>
      </p:pic>
      <p:pic>
        <p:nvPicPr>
          <p:cNvPr id="175" name="Google Shape;175;p26"/>
          <p:cNvPicPr preferRelativeResize="0"/>
          <p:nvPr/>
        </p:nvPicPr>
        <p:blipFill>
          <a:blip r:embed="rId4">
            <a:alphaModFix/>
          </a:blip>
          <a:stretch>
            <a:fillRect/>
          </a:stretch>
        </p:blipFill>
        <p:spPr>
          <a:xfrm>
            <a:off x="4337525" y="1753275"/>
            <a:ext cx="4617901" cy="29911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81" name="Google Shape;181;p27"/>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82" name="Google Shape;182;p27"/>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8stride valid : 코드</a:t>
            </a:r>
            <a:endParaRPr sz="1900">
              <a:solidFill>
                <a:schemeClr val="dk2"/>
              </a:solidFill>
            </a:endParaRPr>
          </a:p>
        </p:txBody>
      </p:sp>
      <p:pic>
        <p:nvPicPr>
          <p:cNvPr id="183" name="Google Shape;183;p27"/>
          <p:cNvPicPr preferRelativeResize="0"/>
          <p:nvPr/>
        </p:nvPicPr>
        <p:blipFill>
          <a:blip r:embed="rId3">
            <a:alphaModFix/>
          </a:blip>
          <a:stretch>
            <a:fillRect/>
          </a:stretch>
        </p:blipFill>
        <p:spPr>
          <a:xfrm>
            <a:off x="579825" y="1625400"/>
            <a:ext cx="4583301" cy="3210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89" name="Google Shape;189;p28"/>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90" name="Google Shape;190;p28"/>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8stride valid : 결과</a:t>
            </a:r>
            <a:endParaRPr sz="1900">
              <a:solidFill>
                <a:schemeClr val="dk2"/>
              </a:solidFill>
            </a:endParaRPr>
          </a:p>
        </p:txBody>
      </p:sp>
      <p:pic>
        <p:nvPicPr>
          <p:cNvPr id="191" name="Google Shape;191;p28"/>
          <p:cNvPicPr preferRelativeResize="0"/>
          <p:nvPr/>
        </p:nvPicPr>
        <p:blipFill>
          <a:blip r:embed="rId3">
            <a:alphaModFix/>
          </a:blip>
          <a:stretch>
            <a:fillRect/>
          </a:stretch>
        </p:blipFill>
        <p:spPr>
          <a:xfrm>
            <a:off x="853475" y="1678825"/>
            <a:ext cx="3189475" cy="3199349"/>
          </a:xfrm>
          <a:prstGeom prst="rect">
            <a:avLst/>
          </a:prstGeom>
          <a:noFill/>
          <a:ln>
            <a:noFill/>
          </a:ln>
        </p:spPr>
      </p:pic>
      <p:pic>
        <p:nvPicPr>
          <p:cNvPr id="192" name="Google Shape;192;p28"/>
          <p:cNvPicPr preferRelativeResize="0"/>
          <p:nvPr/>
        </p:nvPicPr>
        <p:blipFill>
          <a:blip r:embed="rId4">
            <a:alphaModFix/>
          </a:blip>
          <a:stretch>
            <a:fillRect/>
          </a:stretch>
        </p:blipFill>
        <p:spPr>
          <a:xfrm>
            <a:off x="4337526" y="1733650"/>
            <a:ext cx="4418625" cy="2987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98" name="Google Shape;198;p29"/>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99" name="Google Shape;199;p29"/>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32stride same : 코드</a:t>
            </a:r>
            <a:endParaRPr sz="1900">
              <a:solidFill>
                <a:schemeClr val="dk2"/>
              </a:solidFill>
            </a:endParaRPr>
          </a:p>
        </p:txBody>
      </p:sp>
      <p:pic>
        <p:nvPicPr>
          <p:cNvPr id="200" name="Google Shape;200;p29"/>
          <p:cNvPicPr preferRelativeResize="0"/>
          <p:nvPr/>
        </p:nvPicPr>
        <p:blipFill>
          <a:blip r:embed="rId3">
            <a:alphaModFix/>
          </a:blip>
          <a:stretch>
            <a:fillRect/>
          </a:stretch>
        </p:blipFill>
        <p:spPr>
          <a:xfrm>
            <a:off x="557400" y="1828650"/>
            <a:ext cx="6202326" cy="287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06" name="Google Shape;206;p30"/>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07" name="Google Shape;207;p30"/>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32stride same : 결과</a:t>
            </a:r>
            <a:endParaRPr sz="1900">
              <a:solidFill>
                <a:schemeClr val="dk2"/>
              </a:solidFill>
            </a:endParaRPr>
          </a:p>
        </p:txBody>
      </p:sp>
      <p:pic>
        <p:nvPicPr>
          <p:cNvPr id="208" name="Google Shape;208;p30"/>
          <p:cNvPicPr preferRelativeResize="0"/>
          <p:nvPr/>
        </p:nvPicPr>
        <p:blipFill>
          <a:blip r:embed="rId3">
            <a:alphaModFix/>
          </a:blip>
          <a:stretch>
            <a:fillRect/>
          </a:stretch>
        </p:blipFill>
        <p:spPr>
          <a:xfrm>
            <a:off x="696150" y="1640988"/>
            <a:ext cx="3273074" cy="3063049"/>
          </a:xfrm>
          <a:prstGeom prst="rect">
            <a:avLst/>
          </a:prstGeom>
          <a:noFill/>
          <a:ln>
            <a:noFill/>
          </a:ln>
        </p:spPr>
      </p:pic>
      <p:pic>
        <p:nvPicPr>
          <p:cNvPr id="209" name="Google Shape;209;p30"/>
          <p:cNvPicPr preferRelativeResize="0"/>
          <p:nvPr/>
        </p:nvPicPr>
        <p:blipFill>
          <a:blip r:embed="rId4">
            <a:alphaModFix/>
          </a:blip>
          <a:stretch>
            <a:fillRect/>
          </a:stretch>
        </p:blipFill>
        <p:spPr>
          <a:xfrm>
            <a:off x="4454025" y="1641000"/>
            <a:ext cx="4520274" cy="29468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15" name="Google Shape;215;p31"/>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16" name="Google Shape;216;p31"/>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16stride same : 코드</a:t>
            </a:r>
            <a:endParaRPr sz="1900">
              <a:solidFill>
                <a:schemeClr val="dk2"/>
              </a:solidFill>
            </a:endParaRPr>
          </a:p>
        </p:txBody>
      </p:sp>
      <p:pic>
        <p:nvPicPr>
          <p:cNvPr id="217" name="Google Shape;217;p31"/>
          <p:cNvPicPr preferRelativeResize="0"/>
          <p:nvPr/>
        </p:nvPicPr>
        <p:blipFill>
          <a:blip r:embed="rId3">
            <a:alphaModFix/>
          </a:blip>
          <a:stretch>
            <a:fillRect/>
          </a:stretch>
        </p:blipFill>
        <p:spPr>
          <a:xfrm>
            <a:off x="830375" y="1625400"/>
            <a:ext cx="6007375" cy="3417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0" y="-67275"/>
            <a:ext cx="4814700" cy="52632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 name="Google Shape;65;p14"/>
          <p:cNvSpPr txBox="1">
            <a:spLocks noGrp="1"/>
          </p:cNvSpPr>
          <p:nvPr>
            <p:ph type="title"/>
          </p:nvPr>
        </p:nvSpPr>
        <p:spPr>
          <a:xfrm>
            <a:off x="1865850" y="2062075"/>
            <a:ext cx="1083000" cy="69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3300" b="1">
                <a:solidFill>
                  <a:srgbClr val="434343"/>
                </a:solidFill>
                <a:latin typeface="Raleway"/>
                <a:ea typeface="Raleway"/>
                <a:cs typeface="Raleway"/>
                <a:sym typeface="Raleway"/>
              </a:rPr>
              <a:t>목차 </a:t>
            </a:r>
            <a:endParaRPr sz="3300" b="1">
              <a:solidFill>
                <a:srgbClr val="434343"/>
              </a:solidFill>
              <a:latin typeface="Raleway"/>
              <a:ea typeface="Raleway"/>
              <a:cs typeface="Raleway"/>
              <a:sym typeface="Raleway"/>
            </a:endParaRPr>
          </a:p>
        </p:txBody>
      </p:sp>
      <p:sp>
        <p:nvSpPr>
          <p:cNvPr id="66" name="Google Shape;66;p14"/>
          <p:cNvSpPr/>
          <p:nvPr/>
        </p:nvSpPr>
        <p:spPr>
          <a:xfrm>
            <a:off x="4572000" y="-59775"/>
            <a:ext cx="4572300" cy="52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 name="Google Shape;67;p14"/>
          <p:cNvSpPr txBox="1">
            <a:spLocks noGrp="1"/>
          </p:cNvSpPr>
          <p:nvPr>
            <p:ph type="body" idx="1"/>
          </p:nvPr>
        </p:nvSpPr>
        <p:spPr>
          <a:xfrm>
            <a:off x="4642750" y="3320475"/>
            <a:ext cx="2289900" cy="1142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ko" sz="1600"/>
              <a:t>3. DeepLab v3+</a:t>
            </a:r>
            <a:endParaRPr sz="1600"/>
          </a:p>
          <a:p>
            <a:pPr marL="457200" lvl="0" indent="-311150" algn="l" rtl="0">
              <a:spcBef>
                <a:spcPts val="1200"/>
              </a:spcBef>
              <a:spcAft>
                <a:spcPts val="0"/>
              </a:spcAft>
              <a:buSzPts val="1300"/>
              <a:buChar char="●"/>
            </a:pPr>
            <a:r>
              <a:rPr lang="ko" sz="1300"/>
              <a:t>구성 Layer</a:t>
            </a:r>
            <a:endParaRPr sz="1300"/>
          </a:p>
          <a:p>
            <a:pPr marL="457200" lvl="0" indent="-311150" algn="l" rtl="0">
              <a:spcBef>
                <a:spcPts val="0"/>
              </a:spcBef>
              <a:spcAft>
                <a:spcPts val="0"/>
              </a:spcAft>
              <a:buSzPts val="1300"/>
              <a:buChar char="●"/>
            </a:pPr>
            <a:r>
              <a:rPr lang="ko" sz="1300"/>
              <a:t>모델 결과 비교</a:t>
            </a:r>
            <a:endParaRPr sz="1300"/>
          </a:p>
        </p:txBody>
      </p:sp>
      <p:sp>
        <p:nvSpPr>
          <p:cNvPr id="68" name="Google Shape;68;p14"/>
          <p:cNvSpPr txBox="1">
            <a:spLocks noGrp="1"/>
          </p:cNvSpPr>
          <p:nvPr>
            <p:ph type="body" idx="1"/>
          </p:nvPr>
        </p:nvSpPr>
        <p:spPr>
          <a:xfrm>
            <a:off x="6854100" y="609225"/>
            <a:ext cx="2289900" cy="1142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ko" sz="1600"/>
              <a:t>4. FCN</a:t>
            </a:r>
            <a:endParaRPr sz="1600"/>
          </a:p>
          <a:p>
            <a:pPr marL="457200" lvl="0" indent="-311150" algn="l" rtl="0">
              <a:lnSpc>
                <a:spcPct val="115000"/>
              </a:lnSpc>
              <a:spcBef>
                <a:spcPts val="1200"/>
              </a:spcBef>
              <a:spcAft>
                <a:spcPts val="0"/>
              </a:spcAft>
              <a:buSzPts val="1300"/>
              <a:buChar char="●"/>
            </a:pPr>
            <a:r>
              <a:rPr lang="ko" sz="1300"/>
              <a:t>구성 Layer</a:t>
            </a:r>
            <a:endParaRPr sz="1300"/>
          </a:p>
          <a:p>
            <a:pPr marL="457200" lvl="0" indent="-311150" algn="l" rtl="0">
              <a:lnSpc>
                <a:spcPct val="115000"/>
              </a:lnSpc>
              <a:spcBef>
                <a:spcPts val="0"/>
              </a:spcBef>
              <a:spcAft>
                <a:spcPts val="0"/>
              </a:spcAft>
              <a:buSzPts val="1300"/>
              <a:buChar char="●"/>
            </a:pPr>
            <a:r>
              <a:rPr lang="ko" sz="1300"/>
              <a:t>모델 결과 비교</a:t>
            </a:r>
            <a:endParaRPr sz="1300"/>
          </a:p>
        </p:txBody>
      </p:sp>
      <p:sp>
        <p:nvSpPr>
          <p:cNvPr id="69" name="Google Shape;69;p14"/>
          <p:cNvSpPr txBox="1">
            <a:spLocks noGrp="1"/>
          </p:cNvSpPr>
          <p:nvPr>
            <p:ph type="body" idx="1"/>
          </p:nvPr>
        </p:nvSpPr>
        <p:spPr>
          <a:xfrm>
            <a:off x="6854100" y="1964850"/>
            <a:ext cx="2289900" cy="1142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ko" sz="1600"/>
              <a:t>5. U-Net</a:t>
            </a:r>
            <a:endParaRPr sz="1600"/>
          </a:p>
          <a:p>
            <a:pPr marL="457200" lvl="0" indent="-311150" algn="l" rtl="0">
              <a:lnSpc>
                <a:spcPct val="115000"/>
              </a:lnSpc>
              <a:spcBef>
                <a:spcPts val="1200"/>
              </a:spcBef>
              <a:spcAft>
                <a:spcPts val="0"/>
              </a:spcAft>
              <a:buSzPts val="1300"/>
              <a:buChar char="●"/>
            </a:pPr>
            <a:r>
              <a:rPr lang="ko" sz="1300"/>
              <a:t>구성 Layer</a:t>
            </a:r>
            <a:endParaRPr sz="1300"/>
          </a:p>
          <a:p>
            <a:pPr marL="457200" lvl="0" indent="-311150" algn="l" rtl="0">
              <a:spcBef>
                <a:spcPts val="0"/>
              </a:spcBef>
              <a:spcAft>
                <a:spcPts val="0"/>
              </a:spcAft>
              <a:buSzPts val="1300"/>
              <a:buChar char="●"/>
            </a:pPr>
            <a:r>
              <a:rPr lang="ko" sz="1300"/>
              <a:t>모델 결과 비교</a:t>
            </a:r>
            <a:endParaRPr sz="1300"/>
          </a:p>
        </p:txBody>
      </p:sp>
      <p:sp>
        <p:nvSpPr>
          <p:cNvPr id="70" name="Google Shape;70;p14"/>
          <p:cNvSpPr txBox="1">
            <a:spLocks noGrp="1"/>
          </p:cNvSpPr>
          <p:nvPr>
            <p:ph type="body" idx="1"/>
          </p:nvPr>
        </p:nvSpPr>
        <p:spPr>
          <a:xfrm>
            <a:off x="6854100" y="3320475"/>
            <a:ext cx="2289900" cy="1142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r>
              <a:rPr lang="ko" sz="1600"/>
              <a:t>6. 결론</a:t>
            </a:r>
            <a:endParaRPr sz="1300"/>
          </a:p>
        </p:txBody>
      </p:sp>
      <p:sp>
        <p:nvSpPr>
          <p:cNvPr id="71" name="Google Shape;71;p14"/>
          <p:cNvSpPr txBox="1">
            <a:spLocks noGrp="1"/>
          </p:cNvSpPr>
          <p:nvPr>
            <p:ph type="body" idx="1"/>
          </p:nvPr>
        </p:nvSpPr>
        <p:spPr>
          <a:xfrm>
            <a:off x="4642750" y="609225"/>
            <a:ext cx="2289900" cy="1355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ko" sz="1600"/>
              <a:t>1. 프로젝트 소개</a:t>
            </a:r>
            <a:endParaRPr sz="1600"/>
          </a:p>
          <a:p>
            <a:pPr marL="457200" lvl="0" indent="-311150" algn="l" rtl="0">
              <a:lnSpc>
                <a:spcPct val="115000"/>
              </a:lnSpc>
              <a:spcBef>
                <a:spcPts val="1200"/>
              </a:spcBef>
              <a:spcAft>
                <a:spcPts val="0"/>
              </a:spcAft>
              <a:buSzPts val="1300"/>
              <a:buChar char="●"/>
            </a:pPr>
            <a:r>
              <a:rPr lang="ko" sz="1300"/>
              <a:t>팀 구성</a:t>
            </a:r>
            <a:endParaRPr sz="1300"/>
          </a:p>
          <a:p>
            <a:pPr marL="457200" lvl="0" indent="-311150" algn="l" rtl="0">
              <a:spcBef>
                <a:spcPts val="0"/>
              </a:spcBef>
              <a:spcAft>
                <a:spcPts val="0"/>
              </a:spcAft>
              <a:buSzPts val="1300"/>
              <a:buChar char="●"/>
            </a:pPr>
            <a:r>
              <a:rPr lang="ko" sz="1300"/>
              <a:t>사용 Data</a:t>
            </a:r>
            <a:endParaRPr sz="1300"/>
          </a:p>
          <a:p>
            <a:pPr marL="457200" lvl="0" indent="-311150" algn="l" rtl="0">
              <a:spcBef>
                <a:spcPts val="0"/>
              </a:spcBef>
              <a:spcAft>
                <a:spcPts val="0"/>
              </a:spcAft>
              <a:buSzPts val="1300"/>
              <a:buChar char="●"/>
            </a:pPr>
            <a:r>
              <a:rPr lang="ko" sz="1300"/>
              <a:t>사용 Model</a:t>
            </a:r>
            <a:endParaRPr sz="1300"/>
          </a:p>
        </p:txBody>
      </p:sp>
      <p:sp>
        <p:nvSpPr>
          <p:cNvPr id="72" name="Google Shape;72;p14"/>
          <p:cNvSpPr txBox="1">
            <a:spLocks noGrp="1"/>
          </p:cNvSpPr>
          <p:nvPr>
            <p:ph type="body" idx="1"/>
          </p:nvPr>
        </p:nvSpPr>
        <p:spPr>
          <a:xfrm>
            <a:off x="4642750" y="2000400"/>
            <a:ext cx="2289900" cy="1142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ko" sz="1600"/>
              <a:t>2. 데이터 전처리</a:t>
            </a:r>
            <a:endParaRPr sz="1600"/>
          </a:p>
          <a:p>
            <a:pPr marL="457200" lvl="0" indent="-311150" algn="l" rtl="0">
              <a:spcBef>
                <a:spcPts val="1200"/>
              </a:spcBef>
              <a:spcAft>
                <a:spcPts val="0"/>
              </a:spcAft>
              <a:buSzPts val="1300"/>
              <a:buChar char="●"/>
            </a:pPr>
            <a:r>
              <a:rPr lang="ko" sz="1300"/>
              <a:t>데이터 매핑</a:t>
            </a:r>
            <a:endParaRPr sz="1300"/>
          </a:p>
          <a:p>
            <a:pPr marL="457200" lvl="0" indent="-311150" algn="l" rtl="0">
              <a:spcBef>
                <a:spcPts val="0"/>
              </a:spcBef>
              <a:spcAft>
                <a:spcPts val="0"/>
              </a:spcAft>
              <a:buSzPts val="1300"/>
              <a:buChar char="●"/>
            </a:pPr>
            <a:r>
              <a:rPr lang="ko" sz="1300"/>
              <a:t>데이터 증강</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23" name="Google Shape;223;p32"/>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24" name="Google Shape;224;p32"/>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16stride same : 결과</a:t>
            </a:r>
            <a:endParaRPr sz="1900">
              <a:solidFill>
                <a:schemeClr val="dk2"/>
              </a:solidFill>
            </a:endParaRPr>
          </a:p>
        </p:txBody>
      </p:sp>
      <p:pic>
        <p:nvPicPr>
          <p:cNvPr id="225" name="Google Shape;225;p32"/>
          <p:cNvPicPr preferRelativeResize="0"/>
          <p:nvPr/>
        </p:nvPicPr>
        <p:blipFill>
          <a:blip r:embed="rId3">
            <a:alphaModFix/>
          </a:blip>
          <a:stretch>
            <a:fillRect/>
          </a:stretch>
        </p:blipFill>
        <p:spPr>
          <a:xfrm>
            <a:off x="4287575" y="1625400"/>
            <a:ext cx="4586725" cy="2994550"/>
          </a:xfrm>
          <a:prstGeom prst="rect">
            <a:avLst/>
          </a:prstGeom>
          <a:noFill/>
          <a:ln>
            <a:noFill/>
          </a:ln>
        </p:spPr>
      </p:pic>
      <p:pic>
        <p:nvPicPr>
          <p:cNvPr id="226" name="Google Shape;226;p32"/>
          <p:cNvPicPr preferRelativeResize="0"/>
          <p:nvPr/>
        </p:nvPicPr>
        <p:blipFill>
          <a:blip r:embed="rId4">
            <a:alphaModFix/>
          </a:blip>
          <a:stretch>
            <a:fillRect/>
          </a:stretch>
        </p:blipFill>
        <p:spPr>
          <a:xfrm>
            <a:off x="617475" y="1729825"/>
            <a:ext cx="2881974" cy="289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32" name="Google Shape;232;p33"/>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33" name="Google Shape;233;p33"/>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8stride same : 코드</a:t>
            </a:r>
            <a:endParaRPr sz="1900">
              <a:solidFill>
                <a:schemeClr val="dk2"/>
              </a:solidFill>
            </a:endParaRPr>
          </a:p>
        </p:txBody>
      </p:sp>
      <p:pic>
        <p:nvPicPr>
          <p:cNvPr id="234" name="Google Shape;234;p33"/>
          <p:cNvPicPr preferRelativeResize="0"/>
          <p:nvPr/>
        </p:nvPicPr>
        <p:blipFill>
          <a:blip r:embed="rId3">
            <a:alphaModFix/>
          </a:blip>
          <a:stretch>
            <a:fillRect/>
          </a:stretch>
        </p:blipFill>
        <p:spPr>
          <a:xfrm>
            <a:off x="510200" y="1683700"/>
            <a:ext cx="5136276" cy="3200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40" name="Google Shape;240;p34"/>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41" name="Google Shape;241;p34"/>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8stride same: 결과</a:t>
            </a:r>
            <a:endParaRPr sz="1900">
              <a:solidFill>
                <a:schemeClr val="dk2"/>
              </a:solidFill>
            </a:endParaRPr>
          </a:p>
        </p:txBody>
      </p:sp>
      <p:grpSp>
        <p:nvGrpSpPr>
          <p:cNvPr id="242" name="Google Shape;242;p34"/>
          <p:cNvGrpSpPr/>
          <p:nvPr/>
        </p:nvGrpSpPr>
        <p:grpSpPr>
          <a:xfrm>
            <a:off x="4152521" y="1644358"/>
            <a:ext cx="4806779" cy="3182060"/>
            <a:chOff x="3475221" y="1357321"/>
            <a:chExt cx="4806779" cy="3182060"/>
          </a:xfrm>
        </p:grpSpPr>
        <p:pic>
          <p:nvPicPr>
            <p:cNvPr id="243" name="Google Shape;243;p34"/>
            <p:cNvPicPr preferRelativeResize="0"/>
            <p:nvPr/>
          </p:nvPicPr>
          <p:blipFill>
            <a:blip r:embed="rId3">
              <a:alphaModFix/>
            </a:blip>
            <a:stretch>
              <a:fillRect/>
            </a:stretch>
          </p:blipFill>
          <p:spPr>
            <a:xfrm>
              <a:off x="3475221" y="1357321"/>
              <a:ext cx="4806775" cy="1573450"/>
            </a:xfrm>
            <a:prstGeom prst="rect">
              <a:avLst/>
            </a:prstGeom>
            <a:noFill/>
            <a:ln>
              <a:noFill/>
            </a:ln>
          </p:spPr>
        </p:pic>
        <p:pic>
          <p:nvPicPr>
            <p:cNvPr id="244" name="Google Shape;244;p34"/>
            <p:cNvPicPr preferRelativeResize="0"/>
            <p:nvPr/>
          </p:nvPicPr>
          <p:blipFill>
            <a:blip r:embed="rId4">
              <a:alphaModFix/>
            </a:blip>
            <a:stretch>
              <a:fillRect/>
            </a:stretch>
          </p:blipFill>
          <p:spPr>
            <a:xfrm>
              <a:off x="3475225" y="2930775"/>
              <a:ext cx="4806775" cy="1608606"/>
            </a:xfrm>
            <a:prstGeom prst="rect">
              <a:avLst/>
            </a:prstGeom>
            <a:noFill/>
            <a:ln>
              <a:noFill/>
            </a:ln>
          </p:spPr>
        </p:pic>
      </p:grpSp>
      <p:pic>
        <p:nvPicPr>
          <p:cNvPr id="245" name="Google Shape;245;p34"/>
          <p:cNvPicPr preferRelativeResize="0"/>
          <p:nvPr/>
        </p:nvPicPr>
        <p:blipFill>
          <a:blip r:embed="rId5">
            <a:alphaModFix/>
          </a:blip>
          <a:stretch>
            <a:fillRect/>
          </a:stretch>
        </p:blipFill>
        <p:spPr>
          <a:xfrm>
            <a:off x="555563" y="1678875"/>
            <a:ext cx="3278126" cy="3113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51" name="Google Shape;251;p35"/>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52" name="Google Shape;252;p35"/>
          <p:cNvSpPr txBox="1"/>
          <p:nvPr/>
        </p:nvSpPr>
        <p:spPr>
          <a:xfrm>
            <a:off x="51738" y="1100213"/>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결과</a:t>
            </a:r>
            <a:endParaRPr sz="1900">
              <a:solidFill>
                <a:schemeClr val="dk2"/>
              </a:solidFill>
            </a:endParaRPr>
          </a:p>
        </p:txBody>
      </p:sp>
      <p:pic>
        <p:nvPicPr>
          <p:cNvPr id="253" name="Google Shape;253;p35"/>
          <p:cNvPicPr preferRelativeResize="0"/>
          <p:nvPr/>
        </p:nvPicPr>
        <p:blipFill>
          <a:blip r:embed="rId3">
            <a:alphaModFix/>
          </a:blip>
          <a:stretch>
            <a:fillRect/>
          </a:stretch>
        </p:blipFill>
        <p:spPr>
          <a:xfrm>
            <a:off x="1204538" y="2290225"/>
            <a:ext cx="2394525" cy="1304675"/>
          </a:xfrm>
          <a:prstGeom prst="rect">
            <a:avLst/>
          </a:prstGeom>
          <a:noFill/>
          <a:ln>
            <a:noFill/>
          </a:ln>
        </p:spPr>
      </p:pic>
      <p:pic>
        <p:nvPicPr>
          <p:cNvPr id="254" name="Google Shape;254;p35"/>
          <p:cNvPicPr preferRelativeResize="0"/>
          <p:nvPr/>
        </p:nvPicPr>
        <p:blipFill>
          <a:blip r:embed="rId4">
            <a:alphaModFix/>
          </a:blip>
          <a:stretch>
            <a:fillRect/>
          </a:stretch>
        </p:blipFill>
        <p:spPr>
          <a:xfrm>
            <a:off x="4029277" y="2246075"/>
            <a:ext cx="2352550" cy="1348825"/>
          </a:xfrm>
          <a:prstGeom prst="rect">
            <a:avLst/>
          </a:prstGeom>
          <a:noFill/>
          <a:ln>
            <a:noFill/>
          </a:ln>
        </p:spPr>
      </p:pic>
      <p:pic>
        <p:nvPicPr>
          <p:cNvPr id="255" name="Google Shape;255;p35"/>
          <p:cNvPicPr preferRelativeResize="0"/>
          <p:nvPr/>
        </p:nvPicPr>
        <p:blipFill>
          <a:blip r:embed="rId5">
            <a:alphaModFix/>
          </a:blip>
          <a:stretch>
            <a:fillRect/>
          </a:stretch>
        </p:blipFill>
        <p:spPr>
          <a:xfrm>
            <a:off x="6619538" y="2236625"/>
            <a:ext cx="2281987" cy="1348825"/>
          </a:xfrm>
          <a:prstGeom prst="rect">
            <a:avLst/>
          </a:prstGeom>
          <a:noFill/>
          <a:ln>
            <a:noFill/>
          </a:ln>
        </p:spPr>
      </p:pic>
      <p:pic>
        <p:nvPicPr>
          <p:cNvPr id="256" name="Google Shape;256;p35"/>
          <p:cNvPicPr preferRelativeResize="0"/>
          <p:nvPr/>
        </p:nvPicPr>
        <p:blipFill>
          <a:blip r:embed="rId6">
            <a:alphaModFix/>
          </a:blip>
          <a:stretch>
            <a:fillRect/>
          </a:stretch>
        </p:blipFill>
        <p:spPr>
          <a:xfrm>
            <a:off x="6584250" y="3735425"/>
            <a:ext cx="2352550" cy="1275767"/>
          </a:xfrm>
          <a:prstGeom prst="rect">
            <a:avLst/>
          </a:prstGeom>
          <a:noFill/>
          <a:ln>
            <a:noFill/>
          </a:ln>
        </p:spPr>
      </p:pic>
      <p:sp>
        <p:nvSpPr>
          <p:cNvPr id="257" name="Google Shape;257;p35"/>
          <p:cNvSpPr txBox="1"/>
          <p:nvPr/>
        </p:nvSpPr>
        <p:spPr>
          <a:xfrm>
            <a:off x="520800" y="1636350"/>
            <a:ext cx="8380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                                    32stride                                                16stride                                                         8stride</a:t>
            </a:r>
            <a:endParaRPr sz="1200">
              <a:solidFill>
                <a:schemeClr val="dk2"/>
              </a:solidFill>
            </a:endParaRPr>
          </a:p>
        </p:txBody>
      </p:sp>
      <p:sp>
        <p:nvSpPr>
          <p:cNvPr id="258" name="Google Shape;258;p35"/>
          <p:cNvSpPr txBox="1"/>
          <p:nvPr/>
        </p:nvSpPr>
        <p:spPr>
          <a:xfrm flipH="1">
            <a:off x="226250" y="1816175"/>
            <a:ext cx="760500" cy="30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   </a:t>
            </a: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r>
              <a:rPr lang="ko" sz="1200">
                <a:solidFill>
                  <a:schemeClr val="dk2"/>
                </a:solidFill>
              </a:rPr>
              <a:t>                                  valid </a:t>
            </a: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r>
              <a:rPr lang="ko" sz="1200">
                <a:solidFill>
                  <a:schemeClr val="dk2"/>
                </a:solidFill>
              </a:rPr>
              <a:t>same</a:t>
            </a:r>
            <a:endParaRPr sz="1200">
              <a:solidFill>
                <a:schemeClr val="dk2"/>
              </a:solidFill>
            </a:endParaRPr>
          </a:p>
        </p:txBody>
      </p:sp>
      <p:pic>
        <p:nvPicPr>
          <p:cNvPr id="259" name="Google Shape;259;p35"/>
          <p:cNvPicPr preferRelativeResize="0"/>
          <p:nvPr/>
        </p:nvPicPr>
        <p:blipFill>
          <a:blip r:embed="rId7">
            <a:alphaModFix/>
          </a:blip>
          <a:stretch>
            <a:fillRect/>
          </a:stretch>
        </p:blipFill>
        <p:spPr>
          <a:xfrm>
            <a:off x="4029275" y="3794688"/>
            <a:ext cx="2352550" cy="1157260"/>
          </a:xfrm>
          <a:prstGeom prst="rect">
            <a:avLst/>
          </a:prstGeom>
          <a:noFill/>
          <a:ln>
            <a:noFill/>
          </a:ln>
        </p:spPr>
      </p:pic>
      <p:pic>
        <p:nvPicPr>
          <p:cNvPr id="260" name="Google Shape;260;p35"/>
          <p:cNvPicPr preferRelativeResize="0"/>
          <p:nvPr/>
        </p:nvPicPr>
        <p:blipFill>
          <a:blip r:embed="rId8">
            <a:alphaModFix/>
          </a:blip>
          <a:stretch>
            <a:fillRect/>
          </a:stretch>
        </p:blipFill>
        <p:spPr>
          <a:xfrm>
            <a:off x="1204549" y="3735425"/>
            <a:ext cx="2479049" cy="12336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p:nvPr/>
        </p:nvSpPr>
        <p:spPr>
          <a:xfrm>
            <a:off x="-449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266" name="Google Shape;266;p36"/>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0"/>
              </a:spcAft>
              <a:buNone/>
            </a:pPr>
            <a:endParaRPr sz="2500">
              <a:solidFill>
                <a:schemeClr val="dk2"/>
              </a:solidFill>
            </a:endParaRPr>
          </a:p>
          <a:p>
            <a:pPr marL="0" lvl="0" indent="0" algn="l" rtl="0">
              <a:lnSpc>
                <a:spcPct val="150000"/>
              </a:lnSpc>
              <a:spcBef>
                <a:spcPts val="1200"/>
              </a:spcBef>
              <a:spcAft>
                <a:spcPts val="0"/>
              </a:spcAft>
              <a:buNone/>
            </a:pPr>
            <a:r>
              <a:rPr lang="ko" sz="2500">
                <a:solidFill>
                  <a:schemeClr val="dk2"/>
                </a:solidFill>
              </a:rPr>
              <a:t>U-Net</a:t>
            </a:r>
            <a:endParaRPr sz="3700">
              <a:solidFill>
                <a:schemeClr val="dk2"/>
              </a:solidFill>
            </a:endParaRPr>
          </a:p>
          <a:p>
            <a:pPr marL="0" lvl="0" indent="0" algn="l" rtl="0">
              <a:lnSpc>
                <a:spcPct val="150000"/>
              </a:lnSpc>
              <a:spcBef>
                <a:spcPts val="1200"/>
              </a:spcBef>
              <a:spcAft>
                <a:spcPts val="1200"/>
              </a:spcAft>
              <a:buNone/>
            </a:pPr>
            <a:endParaRPr sz="2500">
              <a:solidFill>
                <a:schemeClr val="dk2"/>
              </a:solidFill>
            </a:endParaRPr>
          </a:p>
        </p:txBody>
      </p:sp>
      <p:sp>
        <p:nvSpPr>
          <p:cNvPr id="267" name="Google Shape;267;p36"/>
          <p:cNvSpPr txBox="1"/>
          <p:nvPr/>
        </p:nvSpPr>
        <p:spPr>
          <a:xfrm>
            <a:off x="194375" y="1084025"/>
            <a:ext cx="17793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구조</a:t>
            </a:r>
            <a:endParaRPr sz="1800">
              <a:solidFill>
                <a:schemeClr val="dk2"/>
              </a:solidFill>
            </a:endParaRPr>
          </a:p>
        </p:txBody>
      </p:sp>
      <p:pic>
        <p:nvPicPr>
          <p:cNvPr id="268" name="Google Shape;268;p36"/>
          <p:cNvPicPr preferRelativeResize="0"/>
          <p:nvPr/>
        </p:nvPicPr>
        <p:blipFill>
          <a:blip r:embed="rId3">
            <a:alphaModFix/>
          </a:blip>
          <a:stretch>
            <a:fillRect/>
          </a:stretch>
        </p:blipFill>
        <p:spPr>
          <a:xfrm>
            <a:off x="299022" y="1588625"/>
            <a:ext cx="4392199" cy="2990450"/>
          </a:xfrm>
          <a:prstGeom prst="rect">
            <a:avLst/>
          </a:prstGeom>
          <a:noFill/>
          <a:ln>
            <a:noFill/>
          </a:ln>
        </p:spPr>
      </p:pic>
      <p:sp>
        <p:nvSpPr>
          <p:cNvPr id="269" name="Google Shape;269;p36"/>
          <p:cNvSpPr txBox="1"/>
          <p:nvPr/>
        </p:nvSpPr>
        <p:spPr>
          <a:xfrm>
            <a:off x="5328250" y="1537150"/>
            <a:ext cx="3627900" cy="28326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2000">
              <a:solidFill>
                <a:schemeClr val="dk1"/>
              </a:solidFill>
            </a:endParaRPr>
          </a:p>
          <a:p>
            <a:pPr marL="457200" lvl="0" indent="-298450" algn="l" rtl="0">
              <a:spcBef>
                <a:spcPts val="0"/>
              </a:spcBef>
              <a:spcAft>
                <a:spcPts val="0"/>
              </a:spcAft>
              <a:buClr>
                <a:schemeClr val="dk2"/>
              </a:buClr>
              <a:buSzPts val="1100"/>
              <a:buChar char="●"/>
            </a:pPr>
            <a:r>
              <a:rPr lang="ko" sz="1100">
                <a:solidFill>
                  <a:schemeClr val="dk2"/>
                </a:solidFill>
              </a:rPr>
              <a:t>ResNet50 모델을 backbone으로 사용</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Feature Extraction </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Encoder + Decoder 구조</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Convolutionalization</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Upsampling , Skip architecture </a:t>
            </a:r>
            <a:endParaRPr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7"/>
          <p:cNvSpPr/>
          <p:nvPr/>
        </p:nvSpPr>
        <p:spPr>
          <a:xfrm>
            <a:off x="-449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275" name="Google Shape;275;p37"/>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0"/>
              </a:spcAft>
              <a:buNone/>
            </a:pPr>
            <a:endParaRPr sz="2500">
              <a:solidFill>
                <a:schemeClr val="dk2"/>
              </a:solidFill>
            </a:endParaRPr>
          </a:p>
          <a:p>
            <a:pPr marL="0" lvl="0" indent="0" algn="l" rtl="0">
              <a:lnSpc>
                <a:spcPct val="150000"/>
              </a:lnSpc>
              <a:spcBef>
                <a:spcPts val="1200"/>
              </a:spcBef>
              <a:spcAft>
                <a:spcPts val="0"/>
              </a:spcAft>
              <a:buNone/>
            </a:pPr>
            <a:r>
              <a:rPr lang="ko" sz="2500">
                <a:solidFill>
                  <a:schemeClr val="dk2"/>
                </a:solidFill>
              </a:rPr>
              <a:t>U-Net</a:t>
            </a:r>
            <a:endParaRPr sz="3700">
              <a:solidFill>
                <a:schemeClr val="dk2"/>
              </a:solidFill>
            </a:endParaRPr>
          </a:p>
          <a:p>
            <a:pPr marL="0" lvl="0" indent="0" algn="l" rtl="0">
              <a:lnSpc>
                <a:spcPct val="150000"/>
              </a:lnSpc>
              <a:spcBef>
                <a:spcPts val="1200"/>
              </a:spcBef>
              <a:spcAft>
                <a:spcPts val="1200"/>
              </a:spcAft>
              <a:buNone/>
            </a:pPr>
            <a:endParaRPr sz="2500">
              <a:solidFill>
                <a:schemeClr val="dk2"/>
              </a:solidFill>
            </a:endParaRPr>
          </a:p>
        </p:txBody>
      </p:sp>
      <p:pic>
        <p:nvPicPr>
          <p:cNvPr id="276" name="Google Shape;276;p37"/>
          <p:cNvPicPr preferRelativeResize="0"/>
          <p:nvPr/>
        </p:nvPicPr>
        <p:blipFill>
          <a:blip r:embed="rId3">
            <a:alphaModFix/>
          </a:blip>
          <a:stretch>
            <a:fillRect/>
          </a:stretch>
        </p:blipFill>
        <p:spPr>
          <a:xfrm>
            <a:off x="1482875" y="1086350"/>
            <a:ext cx="3823159" cy="3994999"/>
          </a:xfrm>
          <a:prstGeom prst="rect">
            <a:avLst/>
          </a:prstGeom>
          <a:noFill/>
          <a:ln>
            <a:noFill/>
          </a:ln>
        </p:spPr>
      </p:pic>
      <p:sp>
        <p:nvSpPr>
          <p:cNvPr id="277" name="Google Shape;277;p37"/>
          <p:cNvSpPr txBox="1"/>
          <p:nvPr/>
        </p:nvSpPr>
        <p:spPr>
          <a:xfrm>
            <a:off x="152150" y="1084050"/>
            <a:ext cx="17793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구성 Layer</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p:nvPr/>
        </p:nvSpPr>
        <p:spPr>
          <a:xfrm>
            <a:off x="-449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283" name="Google Shape;283;p38"/>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U-Net</a:t>
            </a:r>
            <a:endParaRPr sz="2500">
              <a:solidFill>
                <a:schemeClr val="dk2"/>
              </a:solidFill>
            </a:endParaRPr>
          </a:p>
        </p:txBody>
      </p:sp>
      <p:sp>
        <p:nvSpPr>
          <p:cNvPr id="284" name="Google Shape;284;p38"/>
          <p:cNvSpPr txBox="1"/>
          <p:nvPr/>
        </p:nvSpPr>
        <p:spPr>
          <a:xfrm>
            <a:off x="4009200" y="870950"/>
            <a:ext cx="11256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2"/>
                </a:solidFill>
              </a:rPr>
              <a:t>결과 비교</a:t>
            </a:r>
            <a:endParaRPr>
              <a:solidFill>
                <a:schemeClr val="dk2"/>
              </a:solidFill>
            </a:endParaRPr>
          </a:p>
        </p:txBody>
      </p:sp>
      <p:pic>
        <p:nvPicPr>
          <p:cNvPr id="285" name="Google Shape;285;p38"/>
          <p:cNvPicPr preferRelativeResize="0"/>
          <p:nvPr/>
        </p:nvPicPr>
        <p:blipFill>
          <a:blip r:embed="rId3">
            <a:alphaModFix/>
          </a:blip>
          <a:stretch>
            <a:fillRect/>
          </a:stretch>
        </p:blipFill>
        <p:spPr>
          <a:xfrm>
            <a:off x="328525" y="1420350"/>
            <a:ext cx="2697499" cy="3598774"/>
          </a:xfrm>
          <a:prstGeom prst="rect">
            <a:avLst/>
          </a:prstGeom>
          <a:noFill/>
          <a:ln>
            <a:noFill/>
          </a:ln>
        </p:spPr>
      </p:pic>
      <p:sp>
        <p:nvSpPr>
          <p:cNvPr id="286" name="Google Shape;286;p38"/>
          <p:cNvSpPr txBox="1"/>
          <p:nvPr/>
        </p:nvSpPr>
        <p:spPr>
          <a:xfrm>
            <a:off x="537125" y="1121400"/>
            <a:ext cx="22803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100">
                <a:solidFill>
                  <a:schemeClr val="dk1"/>
                </a:solidFill>
              </a:rPr>
              <a:t>train_dataset에 대한 예측 이미지</a:t>
            </a:r>
            <a:endParaRPr sz="1100">
              <a:solidFill>
                <a:schemeClr val="dk2"/>
              </a:solidFill>
            </a:endParaRPr>
          </a:p>
        </p:txBody>
      </p:sp>
      <p:pic>
        <p:nvPicPr>
          <p:cNvPr id="287" name="Google Shape;287;p38"/>
          <p:cNvPicPr preferRelativeResize="0"/>
          <p:nvPr/>
        </p:nvPicPr>
        <p:blipFill>
          <a:blip r:embed="rId4">
            <a:alphaModFix/>
          </a:blip>
          <a:stretch>
            <a:fillRect/>
          </a:stretch>
        </p:blipFill>
        <p:spPr>
          <a:xfrm>
            <a:off x="3225600" y="1420350"/>
            <a:ext cx="2714203" cy="3598774"/>
          </a:xfrm>
          <a:prstGeom prst="rect">
            <a:avLst/>
          </a:prstGeom>
          <a:noFill/>
          <a:ln>
            <a:noFill/>
          </a:ln>
        </p:spPr>
      </p:pic>
      <p:sp>
        <p:nvSpPr>
          <p:cNvPr id="288" name="Google Shape;288;p38"/>
          <p:cNvSpPr txBox="1"/>
          <p:nvPr/>
        </p:nvSpPr>
        <p:spPr>
          <a:xfrm>
            <a:off x="3431838" y="1121400"/>
            <a:ext cx="22803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100">
                <a:solidFill>
                  <a:schemeClr val="dk1"/>
                </a:solidFill>
              </a:rPr>
              <a:t>test_dataset에 대한 예측 이미지</a:t>
            </a:r>
            <a:endParaRPr sz="1100">
              <a:solidFill>
                <a:schemeClr val="dk2"/>
              </a:solidFill>
            </a:endParaRPr>
          </a:p>
        </p:txBody>
      </p:sp>
      <p:sp>
        <p:nvSpPr>
          <p:cNvPr id="289" name="Google Shape;289;p38"/>
          <p:cNvSpPr txBox="1"/>
          <p:nvPr/>
        </p:nvSpPr>
        <p:spPr>
          <a:xfrm>
            <a:off x="6188262" y="1121400"/>
            <a:ext cx="26091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100">
                <a:solidFill>
                  <a:schemeClr val="dk1"/>
                </a:solidFill>
              </a:rPr>
              <a:t>validation_dataset에 대한 예측 이미지</a:t>
            </a:r>
            <a:endParaRPr sz="1100">
              <a:solidFill>
                <a:schemeClr val="dk2"/>
              </a:solidFill>
            </a:endParaRPr>
          </a:p>
        </p:txBody>
      </p:sp>
      <p:pic>
        <p:nvPicPr>
          <p:cNvPr id="290" name="Google Shape;290;p38"/>
          <p:cNvPicPr preferRelativeResize="0"/>
          <p:nvPr/>
        </p:nvPicPr>
        <p:blipFill>
          <a:blip r:embed="rId5">
            <a:alphaModFix/>
          </a:blip>
          <a:stretch>
            <a:fillRect/>
          </a:stretch>
        </p:blipFill>
        <p:spPr>
          <a:xfrm>
            <a:off x="6109125" y="1420348"/>
            <a:ext cx="2767375" cy="1812603"/>
          </a:xfrm>
          <a:prstGeom prst="rect">
            <a:avLst/>
          </a:prstGeom>
          <a:noFill/>
          <a:ln>
            <a:noFill/>
          </a:ln>
        </p:spPr>
      </p:pic>
      <p:pic>
        <p:nvPicPr>
          <p:cNvPr id="291" name="Google Shape;291;p38"/>
          <p:cNvPicPr preferRelativeResize="0"/>
          <p:nvPr/>
        </p:nvPicPr>
        <p:blipFill>
          <a:blip r:embed="rId6">
            <a:alphaModFix/>
          </a:blip>
          <a:stretch>
            <a:fillRect/>
          </a:stretch>
        </p:blipFill>
        <p:spPr>
          <a:xfrm>
            <a:off x="6109125" y="3232944"/>
            <a:ext cx="2767374" cy="1957056"/>
          </a:xfrm>
          <a:prstGeom prst="rect">
            <a:avLst/>
          </a:prstGeom>
          <a:noFill/>
          <a:ln>
            <a:noFill/>
          </a:ln>
        </p:spPr>
      </p:pic>
      <p:cxnSp>
        <p:nvCxnSpPr>
          <p:cNvPr id="292" name="Google Shape;292;p38"/>
          <p:cNvCxnSpPr/>
          <p:nvPr/>
        </p:nvCxnSpPr>
        <p:spPr>
          <a:xfrm>
            <a:off x="3207200" y="979350"/>
            <a:ext cx="7500" cy="42240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38"/>
          <p:cNvCxnSpPr/>
          <p:nvPr/>
        </p:nvCxnSpPr>
        <p:spPr>
          <a:xfrm>
            <a:off x="6025675" y="979350"/>
            <a:ext cx="0" cy="4246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9"/>
          <p:cNvSpPr/>
          <p:nvPr/>
        </p:nvSpPr>
        <p:spPr>
          <a:xfrm>
            <a:off x="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299" name="Google Shape;299;p39"/>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U-Net</a:t>
            </a:r>
            <a:endParaRPr sz="2500">
              <a:solidFill>
                <a:schemeClr val="dk2"/>
              </a:solidFill>
            </a:endParaRPr>
          </a:p>
        </p:txBody>
      </p:sp>
      <p:pic>
        <p:nvPicPr>
          <p:cNvPr id="300" name="Google Shape;300;p39"/>
          <p:cNvPicPr preferRelativeResize="0"/>
          <p:nvPr/>
        </p:nvPicPr>
        <p:blipFill>
          <a:blip r:embed="rId3">
            <a:alphaModFix/>
          </a:blip>
          <a:stretch>
            <a:fillRect/>
          </a:stretch>
        </p:blipFill>
        <p:spPr>
          <a:xfrm>
            <a:off x="504023" y="1352825"/>
            <a:ext cx="3966626" cy="3462050"/>
          </a:xfrm>
          <a:prstGeom prst="rect">
            <a:avLst/>
          </a:prstGeom>
          <a:noFill/>
          <a:ln>
            <a:noFill/>
          </a:ln>
        </p:spPr>
      </p:pic>
      <p:sp>
        <p:nvSpPr>
          <p:cNvPr id="301" name="Google Shape;301;p39"/>
          <p:cNvSpPr txBox="1"/>
          <p:nvPr/>
        </p:nvSpPr>
        <p:spPr>
          <a:xfrm>
            <a:off x="4687475" y="1398025"/>
            <a:ext cx="25119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원본 이미지로 변환</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300"/>
          </a:p>
          <a:p>
            <a:pPr marL="457200" lvl="0" indent="-311150" algn="l" rtl="0">
              <a:lnSpc>
                <a:spcPct val="115000"/>
              </a:lnSpc>
              <a:spcBef>
                <a:spcPts val="1200"/>
              </a:spcBef>
              <a:spcAft>
                <a:spcPts val="0"/>
              </a:spcAft>
              <a:buClr>
                <a:schemeClr val="dk1"/>
              </a:buClr>
              <a:buSzPts val="1300"/>
              <a:buChar char="-"/>
            </a:pPr>
            <a:r>
              <a:rPr lang="ko" sz="1300">
                <a:solidFill>
                  <a:schemeClr val="dk1"/>
                </a:solidFill>
              </a:rPr>
              <a:t>기존의 접근법을 섞어 좋은 성과를 낸 DeepLab V3+모델을 실제로 사용해보니, 처음에는 복잡해서 이해하기  어려웠지만 오히려 많은 것을 배울 수 있어 유익했다. </a:t>
            </a:r>
            <a:endParaRPr sz="1300"/>
          </a:p>
          <a:p>
            <a:pPr marL="91440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Char char="-"/>
            </a:pPr>
            <a:r>
              <a:rPr lang="ko" sz="1300"/>
              <a:t>U-Net 모델의 경우 백본으로 ResNet50을 사용할 경우 상당한 메모리를 잡아먹어 다운될 수 도 있지만 </a:t>
            </a:r>
            <a:br>
              <a:rPr lang="ko" sz="1300"/>
            </a:br>
            <a:r>
              <a:rPr lang="ko" sz="1300"/>
              <a:t>그만큼 훈련의 정확성을 높일 수 있을거라 기대할 수 있습니다. </a:t>
            </a:r>
            <a:endParaRPr sz="1300"/>
          </a:p>
          <a:p>
            <a:pPr marL="45720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Char char="-"/>
            </a:pPr>
            <a:r>
              <a:rPr lang="ko" sz="1300"/>
              <a:t>여러모로 시간이 상당히 부족해서 W&amp;B도 시도를 못해보고 또 다양한 실험을 못해봐서 상당히 아쉽지만</a:t>
            </a:r>
            <a:br>
              <a:rPr lang="ko" sz="1300"/>
            </a:br>
            <a:r>
              <a:rPr lang="ko" sz="1300"/>
              <a:t>적은 시간안에 이정도로 달성할 수 있었음을 다행으로 생각하고 있습니다.</a:t>
            </a: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1200"/>
              </a:spcAft>
              <a:buNone/>
            </a:pPr>
            <a:endParaRPr sz="1300"/>
          </a:p>
        </p:txBody>
      </p:sp>
      <p:sp>
        <p:nvSpPr>
          <p:cNvPr id="307" name="Google Shape;307;p40"/>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결론</a:t>
            </a:r>
            <a:endParaRPr sz="2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dk2"/>
              </a:buClr>
              <a:buSzPts val="1800"/>
              <a:buChar char="●"/>
            </a:pPr>
            <a:r>
              <a:rPr lang="ko" sz="1800" dirty="0">
                <a:solidFill>
                  <a:schemeClr val="dk2"/>
                </a:solidFill>
              </a:rPr>
              <a:t>팀 구성</a:t>
            </a:r>
            <a:endParaRPr sz="1800" dirty="0">
              <a:solidFill>
                <a:schemeClr val="dk2"/>
              </a:solidFill>
            </a:endParaRPr>
          </a:p>
          <a:p>
            <a:pPr marL="914400" lvl="1" indent="-311150" algn="l" rtl="0">
              <a:lnSpc>
                <a:spcPct val="115000"/>
              </a:lnSpc>
              <a:spcBef>
                <a:spcPts val="0"/>
              </a:spcBef>
              <a:spcAft>
                <a:spcPts val="0"/>
              </a:spcAft>
              <a:buClr>
                <a:schemeClr val="dk2"/>
              </a:buClr>
              <a:buSzPts val="1300"/>
              <a:buChar char="○"/>
            </a:pPr>
            <a:r>
              <a:rPr lang="ko" sz="1300" dirty="0">
                <a:solidFill>
                  <a:schemeClr val="dk2"/>
                </a:solidFill>
              </a:rPr>
              <a:t>김한나</a:t>
            </a:r>
            <a:endParaRPr sz="1300" dirty="0">
              <a:solidFill>
                <a:schemeClr val="dk2"/>
              </a:solidFill>
            </a:endParaRPr>
          </a:p>
          <a:p>
            <a:pPr marL="914400" lvl="1" indent="-311150" algn="l" rtl="0">
              <a:lnSpc>
                <a:spcPct val="115000"/>
              </a:lnSpc>
              <a:spcBef>
                <a:spcPts val="0"/>
              </a:spcBef>
              <a:spcAft>
                <a:spcPts val="0"/>
              </a:spcAft>
              <a:buClr>
                <a:schemeClr val="dk2"/>
              </a:buClr>
              <a:buSzPts val="1300"/>
              <a:buChar char="○"/>
            </a:pPr>
            <a:r>
              <a:rPr lang="ko" sz="1300" dirty="0">
                <a:solidFill>
                  <a:schemeClr val="dk2"/>
                </a:solidFill>
              </a:rPr>
              <a:t>이재영</a:t>
            </a:r>
            <a:endParaRPr sz="1300" dirty="0">
              <a:solidFill>
                <a:schemeClr val="dk2"/>
              </a:solidFill>
            </a:endParaRPr>
          </a:p>
          <a:p>
            <a:pPr marL="914400" lvl="1" indent="-311150" algn="l" rtl="0">
              <a:lnSpc>
                <a:spcPct val="200000"/>
              </a:lnSpc>
              <a:spcBef>
                <a:spcPts val="0"/>
              </a:spcBef>
              <a:spcAft>
                <a:spcPts val="0"/>
              </a:spcAft>
              <a:buClr>
                <a:schemeClr val="dk2"/>
              </a:buClr>
              <a:buSzPts val="1300"/>
              <a:buChar char="○"/>
            </a:pPr>
            <a:r>
              <a:rPr lang="ko" sz="1300" dirty="0">
                <a:solidFill>
                  <a:schemeClr val="dk2"/>
                </a:solidFill>
              </a:rPr>
              <a:t>전휘호</a:t>
            </a:r>
            <a:endParaRPr sz="1300" dirty="0">
              <a:solidFill>
                <a:schemeClr val="dk2"/>
              </a:solidFill>
            </a:endParaRPr>
          </a:p>
          <a:p>
            <a:pPr marL="457200" lvl="0" indent="-342900" algn="l" rtl="0">
              <a:lnSpc>
                <a:spcPct val="150000"/>
              </a:lnSpc>
              <a:spcBef>
                <a:spcPts val="0"/>
              </a:spcBef>
              <a:spcAft>
                <a:spcPts val="0"/>
              </a:spcAft>
              <a:buClr>
                <a:schemeClr val="dk2"/>
              </a:buClr>
              <a:buSzPts val="1800"/>
              <a:buChar char="●"/>
            </a:pPr>
            <a:r>
              <a:rPr lang="ko" sz="1800" dirty="0">
                <a:solidFill>
                  <a:schemeClr val="dk2"/>
                </a:solidFill>
              </a:rPr>
              <a:t>사용 Data</a:t>
            </a:r>
            <a:endParaRPr sz="1800" dirty="0">
              <a:solidFill>
                <a:schemeClr val="dk2"/>
              </a:solidFill>
            </a:endParaRPr>
          </a:p>
          <a:p>
            <a:pPr marL="914400" lvl="1" indent="-311150" algn="l" rtl="0">
              <a:lnSpc>
                <a:spcPct val="200000"/>
              </a:lnSpc>
              <a:spcBef>
                <a:spcPts val="0"/>
              </a:spcBef>
              <a:spcAft>
                <a:spcPts val="0"/>
              </a:spcAft>
              <a:buClr>
                <a:schemeClr val="dk2"/>
              </a:buClr>
              <a:buSzPts val="1300"/>
              <a:buChar char="○"/>
            </a:pPr>
            <a:r>
              <a:rPr lang="ko" sz="1300" dirty="0">
                <a:solidFill>
                  <a:schemeClr val="dk2"/>
                </a:solidFill>
              </a:rPr>
              <a:t>pascal-voc-2012를 사용(https://huggingface.co/datasets/nateraw/pascal-voc-2012)</a:t>
            </a:r>
            <a:endParaRPr dirty="0">
              <a:solidFill>
                <a:schemeClr val="dk2"/>
              </a:solidFill>
            </a:endParaRPr>
          </a:p>
          <a:p>
            <a:pPr marL="457200" lvl="0" indent="-342900" algn="l" rtl="0">
              <a:lnSpc>
                <a:spcPct val="115000"/>
              </a:lnSpc>
              <a:spcBef>
                <a:spcPts val="0"/>
              </a:spcBef>
              <a:spcAft>
                <a:spcPts val="0"/>
              </a:spcAft>
              <a:buClr>
                <a:schemeClr val="dk2"/>
              </a:buClr>
              <a:buSzPts val="1800"/>
              <a:buChar char="●"/>
            </a:pPr>
            <a:r>
              <a:rPr lang="ko" sz="1800" dirty="0">
                <a:solidFill>
                  <a:schemeClr val="dk2"/>
                </a:solidFill>
              </a:rPr>
              <a:t>사용 모델</a:t>
            </a:r>
            <a:endParaRPr sz="1800" dirty="0">
              <a:solidFill>
                <a:schemeClr val="dk2"/>
              </a:solidFill>
            </a:endParaRPr>
          </a:p>
          <a:p>
            <a:pPr marL="914400" lvl="1" indent="-311150" algn="l" rtl="0">
              <a:lnSpc>
                <a:spcPct val="115000"/>
              </a:lnSpc>
              <a:spcBef>
                <a:spcPts val="0"/>
              </a:spcBef>
              <a:spcAft>
                <a:spcPts val="0"/>
              </a:spcAft>
              <a:buClr>
                <a:schemeClr val="dk2"/>
              </a:buClr>
              <a:buSzPts val="1300"/>
              <a:buChar char="○"/>
            </a:pPr>
            <a:r>
              <a:rPr lang="ko" sz="1300" dirty="0">
                <a:solidFill>
                  <a:schemeClr val="dk2"/>
                </a:solidFill>
              </a:rPr>
              <a:t>DeepLab v3+</a:t>
            </a:r>
            <a:endParaRPr sz="1300" dirty="0">
              <a:solidFill>
                <a:schemeClr val="dk2"/>
              </a:solidFill>
            </a:endParaRPr>
          </a:p>
          <a:p>
            <a:pPr marL="914400" lvl="1" indent="-311150" algn="l" rtl="0">
              <a:lnSpc>
                <a:spcPct val="115000"/>
              </a:lnSpc>
              <a:spcBef>
                <a:spcPts val="0"/>
              </a:spcBef>
              <a:spcAft>
                <a:spcPts val="0"/>
              </a:spcAft>
              <a:buClr>
                <a:schemeClr val="dk2"/>
              </a:buClr>
              <a:buSzPts val="1300"/>
              <a:buChar char="○"/>
            </a:pPr>
            <a:r>
              <a:rPr lang="ko" sz="1300" dirty="0">
                <a:solidFill>
                  <a:schemeClr val="dk2"/>
                </a:solidFill>
              </a:rPr>
              <a:t>FCN</a:t>
            </a:r>
            <a:endParaRPr sz="1300" dirty="0">
              <a:solidFill>
                <a:schemeClr val="dk2"/>
              </a:solidFill>
            </a:endParaRPr>
          </a:p>
          <a:p>
            <a:pPr marL="914400" lvl="1" indent="-311150" algn="l" rtl="0">
              <a:lnSpc>
                <a:spcPct val="115000"/>
              </a:lnSpc>
              <a:spcBef>
                <a:spcPts val="0"/>
              </a:spcBef>
              <a:spcAft>
                <a:spcPts val="0"/>
              </a:spcAft>
              <a:buClr>
                <a:schemeClr val="dk2"/>
              </a:buClr>
              <a:buSzPts val="1300"/>
              <a:buChar char="○"/>
            </a:pPr>
            <a:r>
              <a:rPr lang="ko" sz="1300" dirty="0">
                <a:solidFill>
                  <a:schemeClr val="dk2"/>
                </a:solidFill>
              </a:rPr>
              <a:t>U-Net with ResNet50 </a:t>
            </a:r>
            <a:r>
              <a:rPr lang="ko" sz="1200" dirty="0">
                <a:solidFill>
                  <a:schemeClr val="dk1"/>
                </a:solidFill>
              </a:rPr>
              <a:t>Backbone </a:t>
            </a:r>
            <a:endParaRPr sz="1300" dirty="0">
              <a:solidFill>
                <a:schemeClr val="dk2"/>
              </a:solidFill>
            </a:endParaRPr>
          </a:p>
        </p:txBody>
      </p:sp>
      <p:sp>
        <p:nvSpPr>
          <p:cNvPr id="78" name="Google Shape;78;p15"/>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Clr>
                <a:schemeClr val="dk1"/>
              </a:buClr>
              <a:buSzPts val="1100"/>
              <a:buFont typeface="Arial"/>
              <a:buNone/>
            </a:pPr>
            <a:r>
              <a:rPr lang="ko" sz="2500">
                <a:solidFill>
                  <a:schemeClr val="dk2"/>
                </a:solidFill>
              </a:rPr>
              <a:t>프로젝트 소개</a:t>
            </a:r>
            <a:endParaRPr sz="2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p:nvPr/>
        </p:nvSpPr>
        <p:spPr>
          <a:xfrm>
            <a:off x="29925"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84" name="Google Shape;84;p16"/>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데이터 전처리</a:t>
            </a:r>
            <a:endParaRPr sz="2500">
              <a:solidFill>
                <a:schemeClr val="dk2"/>
              </a:solidFill>
            </a:endParaRPr>
          </a:p>
        </p:txBody>
      </p:sp>
      <p:pic>
        <p:nvPicPr>
          <p:cNvPr id="85" name="Google Shape;85;p16"/>
          <p:cNvPicPr preferRelativeResize="0"/>
          <p:nvPr/>
        </p:nvPicPr>
        <p:blipFill>
          <a:blip r:embed="rId3">
            <a:alphaModFix/>
          </a:blip>
          <a:stretch>
            <a:fillRect/>
          </a:stretch>
        </p:blipFill>
        <p:spPr>
          <a:xfrm>
            <a:off x="148621" y="1546549"/>
            <a:ext cx="1429700" cy="2081025"/>
          </a:xfrm>
          <a:prstGeom prst="rect">
            <a:avLst/>
          </a:prstGeom>
          <a:noFill/>
          <a:ln>
            <a:noFill/>
          </a:ln>
        </p:spPr>
      </p:pic>
      <p:sp>
        <p:nvSpPr>
          <p:cNvPr id="86" name="Google Shape;86;p16"/>
          <p:cNvSpPr txBox="1"/>
          <p:nvPr/>
        </p:nvSpPr>
        <p:spPr>
          <a:xfrm>
            <a:off x="112125" y="1023000"/>
            <a:ext cx="1502700" cy="68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100">
                <a:solidFill>
                  <a:schemeClr val="dk2"/>
                </a:solidFill>
              </a:rPr>
              <a:t>색상값 중복 </a:t>
            </a:r>
            <a:endParaRPr sz="1100">
              <a:solidFill>
                <a:schemeClr val="dk2"/>
              </a:solidFill>
            </a:endParaRPr>
          </a:p>
          <a:p>
            <a:pPr marL="0" lvl="0" indent="0" algn="l" rtl="0">
              <a:lnSpc>
                <a:spcPct val="115000"/>
              </a:lnSpc>
              <a:spcBef>
                <a:spcPts val="0"/>
              </a:spcBef>
              <a:spcAft>
                <a:spcPts val="0"/>
              </a:spcAft>
              <a:buNone/>
            </a:pPr>
            <a:r>
              <a:rPr lang="ko" sz="1100">
                <a:solidFill>
                  <a:schemeClr val="dk2"/>
                </a:solidFill>
              </a:rPr>
              <a:t>제거 후 키값 부여</a:t>
            </a:r>
            <a:endParaRPr sz="1100">
              <a:solidFill>
                <a:schemeClr val="dk2"/>
              </a:solidFill>
            </a:endParaRPr>
          </a:p>
        </p:txBody>
      </p:sp>
      <p:sp>
        <p:nvSpPr>
          <p:cNvPr id="87" name="Google Shape;87;p16"/>
          <p:cNvSpPr txBox="1"/>
          <p:nvPr/>
        </p:nvSpPr>
        <p:spPr>
          <a:xfrm>
            <a:off x="2138100" y="1042450"/>
            <a:ext cx="2392500" cy="43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100">
                <a:solidFill>
                  <a:schemeClr val="dk2"/>
                </a:solidFill>
              </a:rPr>
              <a:t>데이터 증강 처리</a:t>
            </a:r>
            <a:endParaRPr sz="1100">
              <a:solidFill>
                <a:schemeClr val="dk2"/>
              </a:solidFill>
            </a:endParaRPr>
          </a:p>
          <a:p>
            <a:pPr marL="0" lvl="0" indent="0" algn="l" rtl="0">
              <a:lnSpc>
                <a:spcPct val="115000"/>
              </a:lnSpc>
              <a:spcBef>
                <a:spcPts val="0"/>
              </a:spcBef>
              <a:spcAft>
                <a:spcPts val="0"/>
              </a:spcAft>
              <a:buNone/>
            </a:pPr>
            <a:r>
              <a:rPr lang="ko" sz="1100">
                <a:solidFill>
                  <a:schemeClr val="dk2"/>
                </a:solidFill>
              </a:rPr>
              <a:t>색상값과 밝기, 대비, 회전을 줌</a:t>
            </a:r>
            <a:endParaRPr sz="1100">
              <a:solidFill>
                <a:schemeClr val="dk2"/>
              </a:solidFill>
            </a:endParaRPr>
          </a:p>
        </p:txBody>
      </p:sp>
      <p:pic>
        <p:nvPicPr>
          <p:cNvPr id="88" name="Google Shape;88;p16"/>
          <p:cNvPicPr preferRelativeResize="0"/>
          <p:nvPr/>
        </p:nvPicPr>
        <p:blipFill>
          <a:blip r:embed="rId4">
            <a:alphaModFix/>
          </a:blip>
          <a:stretch>
            <a:fillRect/>
          </a:stretch>
        </p:blipFill>
        <p:spPr>
          <a:xfrm>
            <a:off x="1948800" y="1546550"/>
            <a:ext cx="4009575" cy="3378400"/>
          </a:xfrm>
          <a:prstGeom prst="rect">
            <a:avLst/>
          </a:prstGeom>
          <a:noFill/>
          <a:ln>
            <a:noFill/>
          </a:ln>
        </p:spPr>
      </p:pic>
      <p:pic>
        <p:nvPicPr>
          <p:cNvPr id="89" name="Google Shape;89;p16"/>
          <p:cNvPicPr preferRelativeResize="0"/>
          <p:nvPr/>
        </p:nvPicPr>
        <p:blipFill>
          <a:blip r:embed="rId5">
            <a:alphaModFix/>
          </a:blip>
          <a:stretch>
            <a:fillRect/>
          </a:stretch>
        </p:blipFill>
        <p:spPr>
          <a:xfrm>
            <a:off x="6362100" y="1546550"/>
            <a:ext cx="2667000" cy="590550"/>
          </a:xfrm>
          <a:prstGeom prst="rect">
            <a:avLst/>
          </a:prstGeom>
          <a:noFill/>
          <a:ln>
            <a:noFill/>
          </a:ln>
        </p:spPr>
      </p:pic>
      <p:sp>
        <p:nvSpPr>
          <p:cNvPr id="90" name="Google Shape;90;p16"/>
          <p:cNvSpPr txBox="1"/>
          <p:nvPr/>
        </p:nvSpPr>
        <p:spPr>
          <a:xfrm>
            <a:off x="6362100" y="1180200"/>
            <a:ext cx="1614900" cy="3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100">
                <a:solidFill>
                  <a:schemeClr val="dk2"/>
                </a:solidFill>
              </a:rPr>
              <a:t>데이터 분할</a:t>
            </a:r>
            <a:endParaRPr sz="11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96" name="Google Shape;96;p17"/>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sz="2500">
              <a:solidFill>
                <a:schemeClr val="dk2"/>
              </a:solidFill>
            </a:endParaRPr>
          </a:p>
          <a:p>
            <a:pPr marL="0" lvl="0" indent="0" algn="l" rtl="0">
              <a:lnSpc>
                <a:spcPct val="200000"/>
              </a:lnSpc>
              <a:spcBef>
                <a:spcPts val="1200"/>
              </a:spcBef>
              <a:spcAft>
                <a:spcPts val="1200"/>
              </a:spcAft>
              <a:buNone/>
            </a:pPr>
            <a:r>
              <a:rPr lang="ko" sz="2500">
                <a:solidFill>
                  <a:schemeClr val="dk2"/>
                </a:solidFill>
              </a:rPr>
              <a:t>DeepLab v3+</a:t>
            </a:r>
            <a:endParaRPr sz="2500">
              <a:solidFill>
                <a:schemeClr val="dk2"/>
              </a:solidFill>
            </a:endParaRPr>
          </a:p>
        </p:txBody>
      </p:sp>
      <p:pic>
        <p:nvPicPr>
          <p:cNvPr id="97" name="Google Shape;97;p17"/>
          <p:cNvPicPr preferRelativeResize="0"/>
          <p:nvPr/>
        </p:nvPicPr>
        <p:blipFill>
          <a:blip r:embed="rId3">
            <a:alphaModFix/>
          </a:blip>
          <a:stretch>
            <a:fillRect/>
          </a:stretch>
        </p:blipFill>
        <p:spPr>
          <a:xfrm>
            <a:off x="171575" y="1102350"/>
            <a:ext cx="8972424" cy="2641319"/>
          </a:xfrm>
          <a:prstGeom prst="rect">
            <a:avLst/>
          </a:prstGeom>
          <a:noFill/>
          <a:ln>
            <a:noFill/>
          </a:ln>
        </p:spPr>
      </p:pic>
      <p:sp>
        <p:nvSpPr>
          <p:cNvPr id="98" name="Google Shape;98;p17"/>
          <p:cNvSpPr txBox="1"/>
          <p:nvPr/>
        </p:nvSpPr>
        <p:spPr>
          <a:xfrm>
            <a:off x="4651425" y="3827850"/>
            <a:ext cx="4492500" cy="124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b="1">
                <a:solidFill>
                  <a:srgbClr val="374151"/>
                </a:solidFill>
              </a:rPr>
              <a:t>DeepLab V3+ 구조적 특징:</a:t>
            </a:r>
            <a:endParaRPr b="1">
              <a:solidFill>
                <a:srgbClr val="374151"/>
              </a:solidFill>
            </a:endParaRPr>
          </a:p>
          <a:p>
            <a:pPr marL="457200" lvl="0" indent="-228600" algn="l" rtl="0">
              <a:lnSpc>
                <a:spcPct val="115000"/>
              </a:lnSpc>
              <a:spcBef>
                <a:spcPts val="0"/>
              </a:spcBef>
              <a:spcAft>
                <a:spcPts val="0"/>
              </a:spcAft>
              <a:buClr>
                <a:srgbClr val="374151"/>
              </a:buClr>
              <a:buSzPts val="1400"/>
              <a:buNone/>
            </a:pPr>
            <a:r>
              <a:rPr lang="ko" b="1">
                <a:solidFill>
                  <a:srgbClr val="374151"/>
                </a:solidFill>
              </a:rPr>
              <a:t>1.인코더 &amp; 디코더: 물체의 뚜렷한 모서리 포착</a:t>
            </a:r>
            <a:endParaRPr b="1">
              <a:solidFill>
                <a:srgbClr val="374151"/>
              </a:solidFill>
            </a:endParaRPr>
          </a:p>
          <a:p>
            <a:pPr marL="457200" lvl="0" indent="-228600" algn="l" rtl="0">
              <a:lnSpc>
                <a:spcPct val="115000"/>
              </a:lnSpc>
              <a:spcBef>
                <a:spcPts val="0"/>
              </a:spcBef>
              <a:spcAft>
                <a:spcPts val="0"/>
              </a:spcAft>
              <a:buClr>
                <a:srgbClr val="374151"/>
              </a:buClr>
              <a:buSzPts val="1400"/>
              <a:buNone/>
            </a:pPr>
            <a:r>
              <a:rPr lang="ko" b="1">
                <a:solidFill>
                  <a:srgbClr val="374151"/>
                </a:solidFill>
              </a:rPr>
              <a:t>2.Atrous Convolution: 컨볼루션 사이 공간으로 큰 특징 포착</a:t>
            </a:r>
            <a:endParaRPr b="1">
              <a:solidFill>
                <a:srgbClr val="374151"/>
              </a:solidFill>
            </a:endParaRPr>
          </a:p>
          <a:p>
            <a:pPr marL="457200" lvl="0" indent="-228600" algn="l" rtl="0">
              <a:lnSpc>
                <a:spcPct val="115000"/>
              </a:lnSpc>
              <a:spcBef>
                <a:spcPts val="0"/>
              </a:spcBef>
              <a:spcAft>
                <a:spcPts val="0"/>
              </a:spcAft>
              <a:buClr>
                <a:srgbClr val="374151"/>
              </a:buClr>
              <a:buSzPts val="1400"/>
              <a:buNone/>
            </a:pPr>
            <a:r>
              <a:rPr lang="ko" b="1">
                <a:solidFill>
                  <a:srgbClr val="374151"/>
                </a:solidFill>
              </a:rPr>
              <a:t>3.결합된 접근: 높은 해상도의 특징맵 제어 가능</a:t>
            </a:r>
            <a:endParaRPr b="1">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104" name="Google Shape;104;p18"/>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200000"/>
              </a:lnSpc>
              <a:spcBef>
                <a:spcPts val="1200"/>
              </a:spcBef>
              <a:spcAft>
                <a:spcPts val="0"/>
              </a:spcAft>
              <a:buNone/>
            </a:pPr>
            <a:endParaRPr sz="2500">
              <a:solidFill>
                <a:schemeClr val="dk2"/>
              </a:solidFill>
            </a:endParaRPr>
          </a:p>
          <a:p>
            <a:pPr marL="0" lvl="0" indent="0" algn="l" rtl="0">
              <a:lnSpc>
                <a:spcPct val="200000"/>
              </a:lnSpc>
              <a:spcBef>
                <a:spcPts val="1200"/>
              </a:spcBef>
              <a:spcAft>
                <a:spcPts val="0"/>
              </a:spcAft>
              <a:buNone/>
            </a:pPr>
            <a:r>
              <a:rPr lang="ko" sz="2500">
                <a:solidFill>
                  <a:schemeClr val="dk2"/>
                </a:solidFill>
              </a:rPr>
              <a:t>DeepLab v3+</a:t>
            </a:r>
            <a:endParaRPr sz="2500">
              <a:solidFill>
                <a:schemeClr val="dk2"/>
              </a:solidFill>
            </a:endParaRPr>
          </a:p>
          <a:p>
            <a:pPr marL="0" lvl="0" indent="0" algn="l" rtl="0">
              <a:lnSpc>
                <a:spcPct val="150000"/>
              </a:lnSpc>
              <a:spcBef>
                <a:spcPts val="1200"/>
              </a:spcBef>
              <a:spcAft>
                <a:spcPts val="1200"/>
              </a:spcAft>
              <a:buNone/>
            </a:pPr>
            <a:endParaRPr sz="2500">
              <a:solidFill>
                <a:schemeClr val="dk2"/>
              </a:solidFill>
            </a:endParaRPr>
          </a:p>
        </p:txBody>
      </p:sp>
      <p:pic>
        <p:nvPicPr>
          <p:cNvPr id="105" name="Google Shape;105;p18"/>
          <p:cNvPicPr preferRelativeResize="0"/>
          <p:nvPr/>
        </p:nvPicPr>
        <p:blipFill>
          <a:blip r:embed="rId3">
            <a:alphaModFix/>
          </a:blip>
          <a:stretch>
            <a:fillRect/>
          </a:stretch>
        </p:blipFill>
        <p:spPr>
          <a:xfrm>
            <a:off x="223372" y="1422650"/>
            <a:ext cx="4825124" cy="3074624"/>
          </a:xfrm>
          <a:prstGeom prst="rect">
            <a:avLst/>
          </a:prstGeom>
          <a:noFill/>
          <a:ln>
            <a:noFill/>
          </a:ln>
        </p:spPr>
      </p:pic>
      <p:sp>
        <p:nvSpPr>
          <p:cNvPr id="106" name="Google Shape;106;p18"/>
          <p:cNvSpPr txBox="1"/>
          <p:nvPr/>
        </p:nvSpPr>
        <p:spPr>
          <a:xfrm>
            <a:off x="5258150" y="1353100"/>
            <a:ext cx="3720900" cy="129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b="1">
                <a:solidFill>
                  <a:srgbClr val="374151"/>
                </a:solidFill>
              </a:rPr>
              <a:t>①ASPP 구조</a:t>
            </a:r>
            <a:endParaRPr b="1">
              <a:solidFill>
                <a:srgbClr val="374151"/>
              </a:solidFill>
            </a:endParaRPr>
          </a:p>
          <a:p>
            <a:pPr marL="0" lvl="0" indent="0" algn="l" rtl="0">
              <a:lnSpc>
                <a:spcPct val="115000"/>
              </a:lnSpc>
              <a:spcBef>
                <a:spcPts val="1500"/>
              </a:spcBef>
              <a:spcAft>
                <a:spcPts val="0"/>
              </a:spcAft>
              <a:buNone/>
            </a:pPr>
            <a:r>
              <a:rPr lang="ko" b="1">
                <a:solidFill>
                  <a:srgbClr val="374151"/>
                </a:solidFill>
              </a:rPr>
              <a:t>'rate': Atrous Convolution의 확장비율 (Dilation Rate)</a:t>
            </a:r>
            <a:endParaRPr b="1">
              <a:solidFill>
                <a:srgbClr val="374151"/>
              </a:solidFill>
            </a:endParaRPr>
          </a:p>
          <a:p>
            <a:pPr marL="0" lvl="0" indent="0" algn="l" rtl="0">
              <a:spcBef>
                <a:spcPts val="1500"/>
              </a:spcBef>
              <a:spcAft>
                <a:spcPts val="0"/>
              </a:spcAft>
              <a:buNone/>
            </a:pPr>
            <a:endParaRPr sz="1800">
              <a:solidFill>
                <a:schemeClr val="dk2"/>
              </a:solidFill>
            </a:endParaRPr>
          </a:p>
        </p:txBody>
      </p:sp>
      <p:sp>
        <p:nvSpPr>
          <p:cNvPr id="107" name="Google Shape;107;p18"/>
          <p:cNvSpPr txBox="1"/>
          <p:nvPr/>
        </p:nvSpPr>
        <p:spPr>
          <a:xfrm>
            <a:off x="5258150" y="2861350"/>
            <a:ext cx="3720900" cy="209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b="1">
                <a:solidFill>
                  <a:srgbClr val="374151"/>
                </a:solidFill>
              </a:rPr>
              <a:t>②인코더 후 특징맵: 원본 대비 16배 작음 (Output Stride: 16)</a:t>
            </a:r>
            <a:endParaRPr b="1">
              <a:solidFill>
                <a:srgbClr val="374151"/>
              </a:solidFill>
            </a:endParaRPr>
          </a:p>
          <a:p>
            <a:pPr marL="0" lvl="0" indent="0" algn="l" rtl="0">
              <a:lnSpc>
                <a:spcPct val="115000"/>
              </a:lnSpc>
              <a:spcBef>
                <a:spcPts val="1500"/>
              </a:spcBef>
              <a:spcAft>
                <a:spcPts val="0"/>
              </a:spcAft>
              <a:buNone/>
            </a:pPr>
            <a:r>
              <a:rPr lang="ko" b="1">
                <a:solidFill>
                  <a:srgbClr val="374151"/>
                </a:solidFill>
              </a:rPr>
              <a:t>디코딩 시: Low-Level Feature 결합으로 디테일 회복</a:t>
            </a:r>
            <a:endParaRPr b="1">
              <a:solidFill>
                <a:srgbClr val="374151"/>
              </a:solidFill>
            </a:endParaRPr>
          </a:p>
          <a:p>
            <a:pPr marL="0" lvl="0" indent="0" algn="l" rtl="0">
              <a:lnSpc>
                <a:spcPct val="115000"/>
              </a:lnSpc>
              <a:spcBef>
                <a:spcPts val="1500"/>
              </a:spcBef>
              <a:spcAft>
                <a:spcPts val="0"/>
              </a:spcAft>
              <a:buNone/>
            </a:pPr>
            <a:r>
              <a:rPr lang="ko" b="1">
                <a:solidFill>
                  <a:srgbClr val="374151"/>
                </a:solidFill>
              </a:rPr>
              <a:t>Output Stride 16의 이유: 속도와 정확도 간 최적의 균형</a:t>
            </a:r>
            <a:endParaRPr b="1">
              <a:solidFill>
                <a:srgbClr val="374151"/>
              </a:solidFill>
            </a:endParaRPr>
          </a:p>
          <a:p>
            <a:pPr marL="0" lvl="0" indent="0" algn="l" rtl="0">
              <a:spcBef>
                <a:spcPts val="1500"/>
              </a:spcBef>
              <a:spcAft>
                <a:spcPts val="0"/>
              </a:spcAft>
              <a:buNone/>
            </a:pP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113" name="Google Shape;113;p19"/>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200000"/>
              </a:lnSpc>
              <a:spcBef>
                <a:spcPts val="1200"/>
              </a:spcBef>
              <a:spcAft>
                <a:spcPts val="0"/>
              </a:spcAft>
              <a:buNone/>
            </a:pPr>
            <a:endParaRPr sz="2500">
              <a:solidFill>
                <a:schemeClr val="dk2"/>
              </a:solidFill>
            </a:endParaRPr>
          </a:p>
          <a:p>
            <a:pPr marL="0" lvl="0" indent="0" algn="l" rtl="0">
              <a:lnSpc>
                <a:spcPct val="200000"/>
              </a:lnSpc>
              <a:spcBef>
                <a:spcPts val="1200"/>
              </a:spcBef>
              <a:spcAft>
                <a:spcPts val="0"/>
              </a:spcAft>
              <a:buNone/>
            </a:pPr>
            <a:r>
              <a:rPr lang="ko" sz="2500">
                <a:solidFill>
                  <a:schemeClr val="dk2"/>
                </a:solidFill>
              </a:rPr>
              <a:t>DeepLab v3+</a:t>
            </a:r>
            <a:endParaRPr sz="2500">
              <a:solidFill>
                <a:schemeClr val="dk2"/>
              </a:solidFill>
            </a:endParaRPr>
          </a:p>
          <a:p>
            <a:pPr marL="0" lvl="0" indent="0" algn="l" rtl="0">
              <a:lnSpc>
                <a:spcPct val="150000"/>
              </a:lnSpc>
              <a:spcBef>
                <a:spcPts val="1200"/>
              </a:spcBef>
              <a:spcAft>
                <a:spcPts val="1200"/>
              </a:spcAft>
              <a:buNone/>
            </a:pPr>
            <a:endParaRPr sz="2500">
              <a:solidFill>
                <a:schemeClr val="dk2"/>
              </a:solidFill>
            </a:endParaRPr>
          </a:p>
        </p:txBody>
      </p:sp>
      <p:pic>
        <p:nvPicPr>
          <p:cNvPr id="114" name="Google Shape;114;p19"/>
          <p:cNvPicPr preferRelativeResize="0"/>
          <p:nvPr/>
        </p:nvPicPr>
        <p:blipFill>
          <a:blip r:embed="rId3">
            <a:alphaModFix/>
          </a:blip>
          <a:stretch>
            <a:fillRect/>
          </a:stretch>
        </p:blipFill>
        <p:spPr>
          <a:xfrm>
            <a:off x="179725" y="1141250"/>
            <a:ext cx="4499975" cy="2783425"/>
          </a:xfrm>
          <a:prstGeom prst="rect">
            <a:avLst/>
          </a:prstGeom>
          <a:noFill/>
          <a:ln>
            <a:noFill/>
          </a:ln>
        </p:spPr>
      </p:pic>
      <p:sp>
        <p:nvSpPr>
          <p:cNvPr id="115" name="Google Shape;115;p19"/>
          <p:cNvSpPr txBox="1"/>
          <p:nvPr/>
        </p:nvSpPr>
        <p:spPr>
          <a:xfrm>
            <a:off x="4836025" y="1198575"/>
            <a:ext cx="4080300" cy="27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solidFill>
                  <a:srgbClr val="242424"/>
                </a:solidFill>
                <a:highlight>
                  <a:srgbClr val="FFFFFF"/>
                </a:highlight>
              </a:rPr>
              <a:t>개발 방식: 오픈소스 최대 활용</a:t>
            </a:r>
            <a:endParaRPr sz="1800" b="1">
              <a:solidFill>
                <a:srgbClr val="242424"/>
              </a:solidFill>
              <a:highlight>
                <a:srgbClr val="FFFFFF"/>
              </a:highlight>
            </a:endParaRPr>
          </a:p>
          <a:p>
            <a:pPr marL="0" lvl="0" indent="0" algn="l" rtl="0">
              <a:spcBef>
                <a:spcPts val="0"/>
              </a:spcBef>
              <a:spcAft>
                <a:spcPts val="0"/>
              </a:spcAft>
              <a:buNone/>
            </a:pPr>
            <a:r>
              <a:rPr lang="ko" b="1">
                <a:solidFill>
                  <a:srgbClr val="242424"/>
                </a:solidFill>
                <a:highlight>
                  <a:srgbClr val="FFFFFF"/>
                </a:highlight>
              </a:rPr>
              <a:t>(변형된 Xception 을 인코더로 사용한 모델)</a:t>
            </a:r>
            <a:endParaRPr b="1">
              <a:solidFill>
                <a:srgbClr val="242424"/>
              </a:solidFill>
              <a:highlight>
                <a:srgbClr val="FFFFFF"/>
              </a:highlight>
            </a:endParaRPr>
          </a:p>
          <a:p>
            <a:pPr marL="0" lvl="0" indent="0" algn="l" rtl="0">
              <a:spcBef>
                <a:spcPts val="0"/>
              </a:spcBef>
              <a:spcAft>
                <a:spcPts val="0"/>
              </a:spcAft>
              <a:buNone/>
            </a:pPr>
            <a:endParaRPr sz="1800" b="1">
              <a:solidFill>
                <a:srgbClr val="242424"/>
              </a:solidFill>
              <a:highlight>
                <a:srgbClr val="FFFFFF"/>
              </a:highlight>
            </a:endParaRPr>
          </a:p>
          <a:p>
            <a:pPr marL="0" lvl="0" indent="0" algn="l" rtl="0">
              <a:spcBef>
                <a:spcPts val="0"/>
              </a:spcBef>
              <a:spcAft>
                <a:spcPts val="0"/>
              </a:spcAft>
              <a:buNone/>
            </a:pPr>
            <a:r>
              <a:rPr lang="ko" sz="1800" b="1">
                <a:solidFill>
                  <a:srgbClr val="374151"/>
                </a:solidFill>
              </a:rPr>
              <a:t>목표: 오픈소스 성능을 동일하게 재현</a:t>
            </a:r>
            <a:endParaRPr sz="1800" b="1">
              <a:solidFill>
                <a:srgbClr val="242424"/>
              </a:solidFill>
              <a:highlight>
                <a:srgbClr val="FFFFFF"/>
              </a:highlight>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121" name="Google Shape;121;p20"/>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0"/>
              </a:spcAft>
              <a:buNone/>
            </a:pPr>
            <a:endParaRPr sz="2500">
              <a:solidFill>
                <a:schemeClr val="dk2"/>
              </a:solidFill>
            </a:endParaRPr>
          </a:p>
          <a:p>
            <a:pPr marL="0" lvl="0" indent="0" algn="l" rtl="0">
              <a:lnSpc>
                <a:spcPct val="200000"/>
              </a:lnSpc>
              <a:spcBef>
                <a:spcPts val="1200"/>
              </a:spcBef>
              <a:spcAft>
                <a:spcPts val="0"/>
              </a:spcAft>
              <a:buNone/>
            </a:pPr>
            <a:r>
              <a:rPr lang="ko" sz="2500">
                <a:solidFill>
                  <a:schemeClr val="dk2"/>
                </a:solidFill>
              </a:rPr>
              <a:t>DeepLab v3+</a:t>
            </a:r>
            <a:endParaRPr sz="2500">
              <a:solidFill>
                <a:schemeClr val="dk2"/>
              </a:solidFill>
            </a:endParaRPr>
          </a:p>
          <a:p>
            <a:pPr marL="0" lvl="0" indent="0" algn="l" rtl="0">
              <a:lnSpc>
                <a:spcPct val="150000"/>
              </a:lnSpc>
              <a:spcBef>
                <a:spcPts val="1200"/>
              </a:spcBef>
              <a:spcAft>
                <a:spcPts val="1200"/>
              </a:spcAft>
              <a:buNone/>
            </a:pPr>
            <a:endParaRPr sz="2500">
              <a:solidFill>
                <a:schemeClr val="dk2"/>
              </a:solidFill>
            </a:endParaRPr>
          </a:p>
        </p:txBody>
      </p:sp>
      <p:pic>
        <p:nvPicPr>
          <p:cNvPr id="122" name="Google Shape;122;p20"/>
          <p:cNvPicPr preferRelativeResize="0"/>
          <p:nvPr/>
        </p:nvPicPr>
        <p:blipFill>
          <a:blip r:embed="rId3">
            <a:alphaModFix/>
          </a:blip>
          <a:stretch>
            <a:fillRect/>
          </a:stretch>
        </p:blipFill>
        <p:spPr>
          <a:xfrm>
            <a:off x="381650" y="1040925"/>
            <a:ext cx="4600233" cy="4085851"/>
          </a:xfrm>
          <a:prstGeom prst="rect">
            <a:avLst/>
          </a:prstGeom>
          <a:noFill/>
          <a:ln>
            <a:noFill/>
          </a:ln>
        </p:spPr>
      </p:pic>
      <p:sp>
        <p:nvSpPr>
          <p:cNvPr id="123" name="Google Shape;123;p20"/>
          <p:cNvSpPr txBox="1"/>
          <p:nvPr/>
        </p:nvSpPr>
        <p:spPr>
          <a:xfrm>
            <a:off x="5336325" y="1089150"/>
            <a:ext cx="3705300" cy="267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b="1">
                <a:solidFill>
                  <a:srgbClr val="374151"/>
                </a:solidFill>
              </a:rPr>
              <a:t>Output Stride 감소</a:t>
            </a:r>
            <a:endParaRPr b="1">
              <a:solidFill>
                <a:srgbClr val="374151"/>
              </a:solidFill>
            </a:endParaRPr>
          </a:p>
          <a:p>
            <a:pPr marL="0" lvl="0" indent="0" algn="l" rtl="0">
              <a:lnSpc>
                <a:spcPct val="115000"/>
              </a:lnSpc>
              <a:spcBef>
                <a:spcPts val="1500"/>
              </a:spcBef>
              <a:spcAft>
                <a:spcPts val="0"/>
              </a:spcAft>
              <a:buNone/>
            </a:pPr>
            <a:r>
              <a:rPr lang="ko" b="1">
                <a:solidFill>
                  <a:srgbClr val="374151"/>
                </a:solidFill>
              </a:rPr>
              <a:t>다양한 데이터셋에서의 사전 훈련</a:t>
            </a:r>
            <a:endParaRPr b="1">
              <a:solidFill>
                <a:srgbClr val="374151"/>
              </a:solidFill>
            </a:endParaRPr>
          </a:p>
          <a:p>
            <a:pPr marL="0" lvl="0" indent="0" algn="l" rtl="0">
              <a:lnSpc>
                <a:spcPct val="115000"/>
              </a:lnSpc>
              <a:spcBef>
                <a:spcPts val="1500"/>
              </a:spcBef>
              <a:spcAft>
                <a:spcPts val="0"/>
              </a:spcAft>
              <a:buNone/>
            </a:pPr>
            <a:r>
              <a:rPr lang="ko" b="1">
                <a:solidFill>
                  <a:srgbClr val="374151"/>
                </a:solidFill>
              </a:rPr>
              <a:t>결과: 모델 성능 향상 확인</a:t>
            </a:r>
            <a:endParaRPr b="1">
              <a:solidFill>
                <a:srgbClr val="374151"/>
              </a:solidFill>
            </a:endParaRPr>
          </a:p>
          <a:p>
            <a:pPr marL="0" lvl="0" indent="0" algn="l" rtl="0">
              <a:spcBef>
                <a:spcPts val="1500"/>
              </a:spcBef>
              <a:spcAft>
                <a:spcPts val="0"/>
              </a:spcAft>
              <a:buNone/>
            </a:pPr>
            <a:endParaRPr b="1">
              <a:solidFill>
                <a:srgbClr val="242424"/>
              </a:solidFill>
              <a:highlight>
                <a:srgbClr val="FFFFFF"/>
              </a:highlight>
              <a:latin typeface="Georgia"/>
              <a:ea typeface="Georgia"/>
              <a:cs typeface="Georgia"/>
              <a:sym typeface="Georgia"/>
            </a:endParaRPr>
          </a:p>
          <a:p>
            <a:pPr marL="0" lvl="0" indent="0" algn="l" rtl="0">
              <a:spcBef>
                <a:spcPts val="0"/>
              </a:spcBef>
              <a:spcAft>
                <a:spcPts val="0"/>
              </a:spcAft>
              <a:buNone/>
            </a:pPr>
            <a:endParaRPr b="1">
              <a:solidFill>
                <a:srgbClr val="242424"/>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ko" b="1">
                <a:solidFill>
                  <a:srgbClr val="374151"/>
                </a:solidFill>
              </a:rPr>
              <a:t>기반: 변형된 Xception 아키텍처</a:t>
            </a:r>
            <a:endParaRPr b="1">
              <a:solidFill>
                <a:srgbClr val="374151"/>
              </a:solidFill>
            </a:endParaRPr>
          </a:p>
          <a:p>
            <a:pPr marL="0" lvl="0" indent="0" algn="l" rtl="0">
              <a:lnSpc>
                <a:spcPct val="115000"/>
              </a:lnSpc>
              <a:spcBef>
                <a:spcPts val="1500"/>
              </a:spcBef>
              <a:spcAft>
                <a:spcPts val="0"/>
              </a:spcAft>
              <a:buNone/>
            </a:pPr>
            <a:r>
              <a:rPr lang="ko" b="1">
                <a:solidFill>
                  <a:srgbClr val="374151"/>
                </a:solidFill>
              </a:rPr>
              <a:t>사전 훈련: JFT 데이터셋 사용</a:t>
            </a:r>
            <a:endParaRPr b="1">
              <a:solidFill>
                <a:srgbClr val="374151"/>
              </a:solidFill>
            </a:endParaRPr>
          </a:p>
          <a:p>
            <a:pPr marL="0" lvl="0" indent="0" algn="l" rtl="0">
              <a:lnSpc>
                <a:spcPct val="115000"/>
              </a:lnSpc>
              <a:spcBef>
                <a:spcPts val="1500"/>
              </a:spcBef>
              <a:spcAft>
                <a:spcPts val="0"/>
              </a:spcAft>
              <a:buNone/>
            </a:pPr>
            <a:r>
              <a:rPr lang="ko" b="1">
                <a:solidFill>
                  <a:srgbClr val="374151"/>
                </a:solidFill>
              </a:rPr>
              <a:t>결과: 기존 모델들을 뛰어넘는 성과</a:t>
            </a:r>
            <a:endParaRPr b="1">
              <a:solidFill>
                <a:srgbClr val="374151"/>
              </a:solidFill>
            </a:endParaRPr>
          </a:p>
          <a:p>
            <a:pPr marL="0" lvl="0" indent="0" algn="l" rtl="0">
              <a:spcBef>
                <a:spcPts val="1500"/>
              </a:spcBef>
              <a:spcAft>
                <a:spcPts val="0"/>
              </a:spcAft>
              <a:buNone/>
            </a:pPr>
            <a:endParaRPr sz="1500">
              <a:solidFill>
                <a:srgbClr val="242424"/>
              </a:solidFill>
              <a:highlight>
                <a:srgbClr val="FFFFFF"/>
              </a:highlight>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129" name="Google Shape;129;p21"/>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200000"/>
              </a:lnSpc>
              <a:spcBef>
                <a:spcPts val="1200"/>
              </a:spcBef>
              <a:spcAft>
                <a:spcPts val="0"/>
              </a:spcAft>
              <a:buNone/>
            </a:pPr>
            <a:endParaRPr sz="2500">
              <a:solidFill>
                <a:schemeClr val="dk2"/>
              </a:solidFill>
            </a:endParaRPr>
          </a:p>
          <a:p>
            <a:pPr marL="0" lvl="0" indent="0" algn="l" rtl="0">
              <a:lnSpc>
                <a:spcPct val="200000"/>
              </a:lnSpc>
              <a:spcBef>
                <a:spcPts val="1200"/>
              </a:spcBef>
              <a:spcAft>
                <a:spcPts val="0"/>
              </a:spcAft>
              <a:buNone/>
            </a:pPr>
            <a:r>
              <a:rPr lang="ko" sz="2500">
                <a:solidFill>
                  <a:schemeClr val="dk2"/>
                </a:solidFill>
              </a:rPr>
              <a:t>DeepLab v3+</a:t>
            </a:r>
            <a:endParaRPr sz="2500">
              <a:solidFill>
                <a:schemeClr val="dk2"/>
              </a:solidFill>
            </a:endParaRPr>
          </a:p>
          <a:p>
            <a:pPr marL="0" lvl="0" indent="0" algn="l" rtl="0">
              <a:lnSpc>
                <a:spcPct val="150000"/>
              </a:lnSpc>
              <a:spcBef>
                <a:spcPts val="1200"/>
              </a:spcBef>
              <a:spcAft>
                <a:spcPts val="1200"/>
              </a:spcAft>
              <a:buNone/>
            </a:pPr>
            <a:endParaRPr sz="2500">
              <a:solidFill>
                <a:schemeClr val="dk2"/>
              </a:solidFill>
            </a:endParaRPr>
          </a:p>
        </p:txBody>
      </p:sp>
      <p:pic>
        <p:nvPicPr>
          <p:cNvPr id="130" name="Google Shape;130;p21"/>
          <p:cNvPicPr preferRelativeResize="0"/>
          <p:nvPr/>
        </p:nvPicPr>
        <p:blipFill>
          <a:blip r:embed="rId3">
            <a:alphaModFix/>
          </a:blip>
          <a:stretch>
            <a:fillRect/>
          </a:stretch>
        </p:blipFill>
        <p:spPr>
          <a:xfrm>
            <a:off x="269002" y="1196525"/>
            <a:ext cx="4892225" cy="3599924"/>
          </a:xfrm>
          <a:prstGeom prst="rect">
            <a:avLst/>
          </a:prstGeom>
          <a:noFill/>
          <a:ln>
            <a:noFill/>
          </a:ln>
        </p:spPr>
      </p:pic>
      <p:sp>
        <p:nvSpPr>
          <p:cNvPr id="131" name="Google Shape;131;p21"/>
          <p:cNvSpPr txBox="1"/>
          <p:nvPr/>
        </p:nvSpPr>
        <p:spPr>
          <a:xfrm>
            <a:off x="5397300" y="1222425"/>
            <a:ext cx="3558600" cy="15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결과 : 시간부족으로 미완성</a:t>
            </a:r>
            <a:br>
              <a:rPr lang="ko" sz="1800">
                <a:solidFill>
                  <a:schemeClr val="dk2"/>
                </a:solidFill>
              </a:rPr>
            </a:br>
            <a:r>
              <a:rPr lang="ko" sz="1800">
                <a:solidFill>
                  <a:schemeClr val="dk2"/>
                </a:solidFill>
              </a:rPr>
              <a:t>          (배치 설정 부분 수정 중)</a:t>
            </a:r>
            <a:endParaRPr sz="180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9FBFD"/>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957</Words>
  <Application>Microsoft Office PowerPoint</Application>
  <PresentationFormat>화면 슬라이드 쇼(16:9)</PresentationFormat>
  <Paragraphs>193</Paragraphs>
  <Slides>28</Slides>
  <Notes>28</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28</vt:i4>
      </vt:variant>
    </vt:vector>
  </HeadingPairs>
  <TitlesOfParts>
    <vt:vector size="33" baseType="lpstr">
      <vt:lpstr>Archivo Black</vt:lpstr>
      <vt:lpstr>Georgia</vt:lpstr>
      <vt:lpstr>Raleway</vt:lpstr>
      <vt:lpstr>Arial</vt:lpstr>
      <vt:lpstr>Simple Light</vt:lpstr>
      <vt:lpstr>PowerPoint 프레젠테이션</vt:lpstr>
      <vt:lpstr>목차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zmu</cp:lastModifiedBy>
  <cp:revision>1</cp:revision>
  <dcterms:modified xsi:type="dcterms:W3CDTF">2024-01-12T04:01:09Z</dcterms:modified>
</cp:coreProperties>
</file>